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571" r:id="rId3"/>
    <p:sldId id="573" r:id="rId4"/>
    <p:sldId id="569" r:id="rId5"/>
    <p:sldId id="581" r:id="rId6"/>
    <p:sldId id="570" r:id="rId7"/>
    <p:sldId id="574" r:id="rId8"/>
    <p:sldId id="580" r:id="rId9"/>
    <p:sldId id="582" r:id="rId10"/>
    <p:sldId id="408" r:id="rId11"/>
    <p:sldId id="586" r:id="rId12"/>
    <p:sldId id="579" r:id="rId13"/>
    <p:sldId id="584" r:id="rId14"/>
    <p:sldId id="578" r:id="rId15"/>
    <p:sldId id="587" r:id="rId16"/>
    <p:sldId id="567" r:id="rId17"/>
    <p:sldId id="585" r:id="rId18"/>
    <p:sldId id="568" r:id="rId19"/>
  </p:sldIdLst>
  <p:sldSz cx="9144000" cy="6858000" type="screen4x3"/>
  <p:notesSz cx="9144000" cy="6858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E4F2"/>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3"/>
    <p:restoredTop sz="78256" autoAdjust="0"/>
  </p:normalViewPr>
  <p:slideViewPr>
    <p:cSldViewPr>
      <p:cViewPr varScale="1">
        <p:scale>
          <a:sx n="90" d="100"/>
          <a:sy n="90" d="100"/>
        </p:scale>
        <p:origin x="23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779CD-7CDF-4A4E-9782-AA27F9A1AD53}" type="doc">
      <dgm:prSet loTypeId="urn:microsoft.com/office/officeart/2005/8/layout/hierarchy4" loCatId="hierarchy" qsTypeId="urn:microsoft.com/office/officeart/2005/8/quickstyle/simple1" qsCatId="simple" csTypeId="urn:microsoft.com/office/officeart/2005/8/colors/accent5_4" csCatId="accent5" phldr="1"/>
      <dgm:spPr/>
      <dgm:t>
        <a:bodyPr/>
        <a:lstStyle/>
        <a:p>
          <a:endParaRPr lang="de-DE"/>
        </a:p>
      </dgm:t>
    </dgm:pt>
    <dgm:pt modelId="{96DF1653-D89E-4D58-BEF3-C6C1348D34F5}">
      <dgm:prSet phldrT="[Text]"/>
      <dgm:spPr/>
      <dgm:t>
        <a:bodyPr/>
        <a:lstStyle/>
        <a:p>
          <a:r>
            <a:rPr lang="de-DE" b="1" dirty="0"/>
            <a:t>Scaffolding</a:t>
          </a:r>
        </a:p>
      </dgm:t>
    </dgm:pt>
    <dgm:pt modelId="{EE265EAF-7FB8-4246-BDF8-C8CEC8068DF6}" type="parTrans" cxnId="{8358AA46-1C02-48FB-A124-9B41F02EBDFB}">
      <dgm:prSet/>
      <dgm:spPr/>
      <dgm:t>
        <a:bodyPr/>
        <a:lstStyle/>
        <a:p>
          <a:endParaRPr lang="de-DE"/>
        </a:p>
      </dgm:t>
    </dgm:pt>
    <dgm:pt modelId="{1FC7D0F6-CE64-470E-9E2C-4C254611AEA0}" type="sibTrans" cxnId="{8358AA46-1C02-48FB-A124-9B41F02EBDFB}">
      <dgm:prSet/>
      <dgm:spPr/>
      <dgm:t>
        <a:bodyPr/>
        <a:lstStyle/>
        <a:p>
          <a:endParaRPr lang="de-DE"/>
        </a:p>
      </dgm:t>
    </dgm:pt>
    <dgm:pt modelId="{22FCDEE0-7652-4097-91D2-9CFBA9E8D955}">
      <dgm:prSet phldrT="[Text]"/>
      <dgm:spPr/>
      <dgm:t>
        <a:bodyPr/>
        <a:lstStyle/>
        <a:p>
          <a:r>
            <a:rPr lang="de-DE" b="1" dirty="0"/>
            <a:t>Lernstands-analyse</a:t>
          </a:r>
        </a:p>
      </dgm:t>
    </dgm:pt>
    <dgm:pt modelId="{E089B169-58AA-4ED7-BC6D-5E360B9932F6}" type="parTrans" cxnId="{503511A8-702A-433C-A5AF-B28DD3B51ECE}">
      <dgm:prSet/>
      <dgm:spPr/>
      <dgm:t>
        <a:bodyPr/>
        <a:lstStyle/>
        <a:p>
          <a:endParaRPr lang="de-DE"/>
        </a:p>
      </dgm:t>
    </dgm:pt>
    <dgm:pt modelId="{BF9545AD-9C5C-43CB-BEF0-2A9807C29246}" type="sibTrans" cxnId="{503511A8-702A-433C-A5AF-B28DD3B51ECE}">
      <dgm:prSet/>
      <dgm:spPr/>
      <dgm:t>
        <a:bodyPr/>
        <a:lstStyle/>
        <a:p>
          <a:endParaRPr lang="de-DE"/>
        </a:p>
      </dgm:t>
    </dgm:pt>
    <dgm:pt modelId="{9DF5DA53-C33E-4FDF-BF14-B712B87BD0CE}">
      <dgm:prSet phldrT="[Text]"/>
      <dgm:spPr/>
      <dgm:t>
        <a:bodyPr/>
        <a:lstStyle/>
        <a:p>
          <a:r>
            <a:rPr lang="de-DE" b="1" dirty="0"/>
            <a:t>Bedarfs-</a:t>
          </a:r>
          <a:br>
            <a:rPr lang="de-DE" b="1" dirty="0"/>
          </a:br>
          <a:r>
            <a:rPr lang="de-DE" b="1" dirty="0" err="1"/>
            <a:t>analyse</a:t>
          </a:r>
          <a:endParaRPr lang="de-DE" b="1" dirty="0"/>
        </a:p>
      </dgm:t>
    </dgm:pt>
    <dgm:pt modelId="{FAB0837D-74EC-4CC8-B35A-4A6A0EAA6A32}" type="parTrans" cxnId="{61839B0D-FB45-490C-856E-4F502DCED6AF}">
      <dgm:prSet/>
      <dgm:spPr/>
      <dgm:t>
        <a:bodyPr/>
        <a:lstStyle/>
        <a:p>
          <a:endParaRPr lang="de-DE"/>
        </a:p>
      </dgm:t>
    </dgm:pt>
    <dgm:pt modelId="{C7DF6285-AF89-4AE4-AFDA-F5E75CD4DBB1}" type="sibTrans" cxnId="{61839B0D-FB45-490C-856E-4F502DCED6AF}">
      <dgm:prSet/>
      <dgm:spPr/>
      <dgm:t>
        <a:bodyPr/>
        <a:lstStyle/>
        <a:p>
          <a:endParaRPr lang="de-DE"/>
        </a:p>
      </dgm:t>
    </dgm:pt>
    <dgm:pt modelId="{A1A33621-B883-465E-8B11-2B67BEB65FA0}">
      <dgm:prSet phldrT="[Text]"/>
      <dgm:spPr/>
      <dgm:t>
        <a:bodyPr/>
        <a:lstStyle/>
        <a:p>
          <a:r>
            <a:rPr lang="de-DE" b="1" dirty="0"/>
            <a:t>Unterrichts-kommunikation</a:t>
          </a:r>
        </a:p>
      </dgm:t>
    </dgm:pt>
    <dgm:pt modelId="{27A19F0F-249C-4DD2-B3F5-5001406C9506}" type="parTrans" cxnId="{96A0CFA4-06EA-4073-A3C3-31E3EFB47E06}">
      <dgm:prSet/>
      <dgm:spPr/>
      <dgm:t>
        <a:bodyPr/>
        <a:lstStyle/>
        <a:p>
          <a:endParaRPr lang="de-DE"/>
        </a:p>
      </dgm:t>
    </dgm:pt>
    <dgm:pt modelId="{51C5F4A9-4B6B-4221-93C6-9D67F61D4E75}" type="sibTrans" cxnId="{96A0CFA4-06EA-4073-A3C3-31E3EFB47E06}">
      <dgm:prSet/>
      <dgm:spPr/>
      <dgm:t>
        <a:bodyPr/>
        <a:lstStyle/>
        <a:p>
          <a:endParaRPr lang="de-DE"/>
        </a:p>
      </dgm:t>
    </dgm:pt>
    <dgm:pt modelId="{838D8EF7-4CFF-4738-ACBC-617BCABC3AF9}">
      <dgm:prSet/>
      <dgm:spPr/>
      <dgm:t>
        <a:bodyPr/>
        <a:lstStyle/>
        <a:p>
          <a:r>
            <a:rPr lang="de-DE" b="1" dirty="0"/>
            <a:t>Unterrichts-planung</a:t>
          </a:r>
        </a:p>
      </dgm:t>
    </dgm:pt>
    <dgm:pt modelId="{98329236-A220-4C3B-86DD-2E850F0C6E8F}" type="parTrans" cxnId="{21649DE5-6E64-4F93-BE19-8D33A16911F8}">
      <dgm:prSet/>
      <dgm:spPr/>
      <dgm:t>
        <a:bodyPr/>
        <a:lstStyle/>
        <a:p>
          <a:endParaRPr lang="de-DE"/>
        </a:p>
      </dgm:t>
    </dgm:pt>
    <dgm:pt modelId="{8BC7057F-9D81-4880-98D6-FE64C75A83BE}" type="sibTrans" cxnId="{21649DE5-6E64-4F93-BE19-8D33A16911F8}">
      <dgm:prSet/>
      <dgm:spPr/>
      <dgm:t>
        <a:bodyPr/>
        <a:lstStyle/>
        <a:p>
          <a:endParaRPr lang="de-DE"/>
        </a:p>
      </dgm:t>
    </dgm:pt>
    <dgm:pt modelId="{031034E4-6323-4DDC-AD92-E36AE1691E90}" type="pres">
      <dgm:prSet presAssocID="{CA9779CD-7CDF-4A4E-9782-AA27F9A1AD53}" presName="Name0" presStyleCnt="0">
        <dgm:presLayoutVars>
          <dgm:chPref val="1"/>
          <dgm:dir/>
          <dgm:animOne val="branch"/>
          <dgm:animLvl val="lvl"/>
          <dgm:resizeHandles/>
        </dgm:presLayoutVars>
      </dgm:prSet>
      <dgm:spPr/>
      <dgm:t>
        <a:bodyPr/>
        <a:lstStyle/>
        <a:p>
          <a:endParaRPr lang="de-DE"/>
        </a:p>
      </dgm:t>
    </dgm:pt>
    <dgm:pt modelId="{6A0D3601-B6F0-4C56-A5B9-3F232C39088F}" type="pres">
      <dgm:prSet presAssocID="{96DF1653-D89E-4D58-BEF3-C6C1348D34F5}" presName="vertOne" presStyleCnt="0"/>
      <dgm:spPr/>
    </dgm:pt>
    <dgm:pt modelId="{8866CFE7-CD6B-4152-97BE-9E749E4687AC}" type="pres">
      <dgm:prSet presAssocID="{96DF1653-D89E-4D58-BEF3-C6C1348D34F5}" presName="txOne" presStyleLbl="node0" presStyleIdx="0" presStyleCnt="1">
        <dgm:presLayoutVars>
          <dgm:chPref val="3"/>
        </dgm:presLayoutVars>
      </dgm:prSet>
      <dgm:spPr/>
      <dgm:t>
        <a:bodyPr/>
        <a:lstStyle/>
        <a:p>
          <a:endParaRPr lang="de-DE"/>
        </a:p>
      </dgm:t>
    </dgm:pt>
    <dgm:pt modelId="{22A553FD-00E6-4C16-A8E8-CB7BB6087B21}" type="pres">
      <dgm:prSet presAssocID="{96DF1653-D89E-4D58-BEF3-C6C1348D34F5}" presName="parTransOne" presStyleCnt="0"/>
      <dgm:spPr/>
    </dgm:pt>
    <dgm:pt modelId="{2979CABA-FE3A-41D6-9B6F-8284C23B1EC8}" type="pres">
      <dgm:prSet presAssocID="{96DF1653-D89E-4D58-BEF3-C6C1348D34F5}" presName="horzOne" presStyleCnt="0"/>
      <dgm:spPr/>
    </dgm:pt>
    <dgm:pt modelId="{E615ED3A-4B6F-42F0-A226-5B79D4220546}" type="pres">
      <dgm:prSet presAssocID="{9DF5DA53-C33E-4FDF-BF14-B712B87BD0CE}" presName="vertTwo" presStyleCnt="0"/>
      <dgm:spPr/>
    </dgm:pt>
    <dgm:pt modelId="{E775521C-4A6E-49D3-8D4C-098A954AF810}" type="pres">
      <dgm:prSet presAssocID="{9DF5DA53-C33E-4FDF-BF14-B712B87BD0CE}" presName="txTwo" presStyleLbl="node2" presStyleIdx="0" presStyleCnt="4">
        <dgm:presLayoutVars>
          <dgm:chPref val="3"/>
        </dgm:presLayoutVars>
      </dgm:prSet>
      <dgm:spPr/>
      <dgm:t>
        <a:bodyPr/>
        <a:lstStyle/>
        <a:p>
          <a:endParaRPr lang="de-DE"/>
        </a:p>
      </dgm:t>
    </dgm:pt>
    <dgm:pt modelId="{AFDAB742-308E-4C0A-9F93-28319664CFD1}" type="pres">
      <dgm:prSet presAssocID="{9DF5DA53-C33E-4FDF-BF14-B712B87BD0CE}" presName="horzTwo" presStyleCnt="0"/>
      <dgm:spPr/>
    </dgm:pt>
    <dgm:pt modelId="{E32AC2CA-4F5F-4534-B0D6-CB3B70A95067}" type="pres">
      <dgm:prSet presAssocID="{C7DF6285-AF89-4AE4-AFDA-F5E75CD4DBB1}" presName="sibSpaceTwo" presStyleCnt="0"/>
      <dgm:spPr/>
    </dgm:pt>
    <dgm:pt modelId="{B3B78F71-5282-4CE9-B5AD-371A053D156C}" type="pres">
      <dgm:prSet presAssocID="{22FCDEE0-7652-4097-91D2-9CFBA9E8D955}" presName="vertTwo" presStyleCnt="0"/>
      <dgm:spPr/>
    </dgm:pt>
    <dgm:pt modelId="{78546249-519C-40BE-816A-D91A24FF8FA4}" type="pres">
      <dgm:prSet presAssocID="{22FCDEE0-7652-4097-91D2-9CFBA9E8D955}" presName="txTwo" presStyleLbl="node2" presStyleIdx="1" presStyleCnt="4">
        <dgm:presLayoutVars>
          <dgm:chPref val="3"/>
        </dgm:presLayoutVars>
      </dgm:prSet>
      <dgm:spPr/>
      <dgm:t>
        <a:bodyPr/>
        <a:lstStyle/>
        <a:p>
          <a:endParaRPr lang="de-DE"/>
        </a:p>
      </dgm:t>
    </dgm:pt>
    <dgm:pt modelId="{2D84C9A9-9537-4B7A-BE7D-1B8A41B26A4D}" type="pres">
      <dgm:prSet presAssocID="{22FCDEE0-7652-4097-91D2-9CFBA9E8D955}" presName="horzTwo" presStyleCnt="0"/>
      <dgm:spPr/>
    </dgm:pt>
    <dgm:pt modelId="{BE9D07CF-6790-482B-96E0-5AFA72BCA9C4}" type="pres">
      <dgm:prSet presAssocID="{BF9545AD-9C5C-43CB-BEF0-2A9807C29246}" presName="sibSpaceTwo" presStyleCnt="0"/>
      <dgm:spPr/>
    </dgm:pt>
    <dgm:pt modelId="{215512BE-C47F-451A-BE7F-21AD1FD2ECE1}" type="pres">
      <dgm:prSet presAssocID="{838D8EF7-4CFF-4738-ACBC-617BCABC3AF9}" presName="vertTwo" presStyleCnt="0"/>
      <dgm:spPr/>
    </dgm:pt>
    <dgm:pt modelId="{589C3D70-0088-4088-85A6-D3988CB7AE6D}" type="pres">
      <dgm:prSet presAssocID="{838D8EF7-4CFF-4738-ACBC-617BCABC3AF9}" presName="txTwo" presStyleLbl="node2" presStyleIdx="2" presStyleCnt="4">
        <dgm:presLayoutVars>
          <dgm:chPref val="3"/>
        </dgm:presLayoutVars>
      </dgm:prSet>
      <dgm:spPr/>
      <dgm:t>
        <a:bodyPr/>
        <a:lstStyle/>
        <a:p>
          <a:endParaRPr lang="de-DE"/>
        </a:p>
      </dgm:t>
    </dgm:pt>
    <dgm:pt modelId="{6631CA10-5E51-49CB-BAC1-0CFD98A3FA45}" type="pres">
      <dgm:prSet presAssocID="{838D8EF7-4CFF-4738-ACBC-617BCABC3AF9}" presName="horzTwo" presStyleCnt="0"/>
      <dgm:spPr/>
    </dgm:pt>
    <dgm:pt modelId="{2089C4E2-E6B8-4371-9F38-3C07F85D7114}" type="pres">
      <dgm:prSet presAssocID="{8BC7057F-9D81-4880-98D6-FE64C75A83BE}" presName="sibSpaceTwo" presStyleCnt="0"/>
      <dgm:spPr/>
    </dgm:pt>
    <dgm:pt modelId="{3DB5D14C-2C85-400B-A8EB-EBC243BDCAFC}" type="pres">
      <dgm:prSet presAssocID="{A1A33621-B883-465E-8B11-2B67BEB65FA0}" presName="vertTwo" presStyleCnt="0"/>
      <dgm:spPr/>
    </dgm:pt>
    <dgm:pt modelId="{C312E681-CE22-49B3-A1D9-3A21E41158AA}" type="pres">
      <dgm:prSet presAssocID="{A1A33621-B883-465E-8B11-2B67BEB65FA0}" presName="txTwo" presStyleLbl="node2" presStyleIdx="3" presStyleCnt="4">
        <dgm:presLayoutVars>
          <dgm:chPref val="3"/>
        </dgm:presLayoutVars>
      </dgm:prSet>
      <dgm:spPr/>
      <dgm:t>
        <a:bodyPr/>
        <a:lstStyle/>
        <a:p>
          <a:endParaRPr lang="de-DE"/>
        </a:p>
      </dgm:t>
    </dgm:pt>
    <dgm:pt modelId="{0927D086-5185-405E-B7F7-C1293A8B7AA1}" type="pres">
      <dgm:prSet presAssocID="{A1A33621-B883-465E-8B11-2B67BEB65FA0}" presName="horzTwo" presStyleCnt="0"/>
      <dgm:spPr/>
    </dgm:pt>
  </dgm:ptLst>
  <dgm:cxnLst>
    <dgm:cxn modelId="{AAAA3A6C-71FC-492E-84B2-773156F7BED0}" type="presOf" srcId="{22FCDEE0-7652-4097-91D2-9CFBA9E8D955}" destId="{78546249-519C-40BE-816A-D91A24FF8FA4}" srcOrd="0" destOrd="0" presId="urn:microsoft.com/office/officeart/2005/8/layout/hierarchy4"/>
    <dgm:cxn modelId="{2FEB2E5A-A49A-4F18-8E7D-C57BB1E49B0F}" type="presOf" srcId="{CA9779CD-7CDF-4A4E-9782-AA27F9A1AD53}" destId="{031034E4-6323-4DDC-AD92-E36AE1691E90}" srcOrd="0" destOrd="0" presId="urn:microsoft.com/office/officeart/2005/8/layout/hierarchy4"/>
    <dgm:cxn modelId="{96A0CFA4-06EA-4073-A3C3-31E3EFB47E06}" srcId="{96DF1653-D89E-4D58-BEF3-C6C1348D34F5}" destId="{A1A33621-B883-465E-8B11-2B67BEB65FA0}" srcOrd="3" destOrd="0" parTransId="{27A19F0F-249C-4DD2-B3F5-5001406C9506}" sibTransId="{51C5F4A9-4B6B-4221-93C6-9D67F61D4E75}"/>
    <dgm:cxn modelId="{503511A8-702A-433C-A5AF-B28DD3B51ECE}" srcId="{96DF1653-D89E-4D58-BEF3-C6C1348D34F5}" destId="{22FCDEE0-7652-4097-91D2-9CFBA9E8D955}" srcOrd="1" destOrd="0" parTransId="{E089B169-58AA-4ED7-BC6D-5E360B9932F6}" sibTransId="{BF9545AD-9C5C-43CB-BEF0-2A9807C29246}"/>
    <dgm:cxn modelId="{9C31D1E7-B046-4102-B95E-FEA2B266AD4B}" type="presOf" srcId="{A1A33621-B883-465E-8B11-2B67BEB65FA0}" destId="{C312E681-CE22-49B3-A1D9-3A21E41158AA}" srcOrd="0" destOrd="0" presId="urn:microsoft.com/office/officeart/2005/8/layout/hierarchy4"/>
    <dgm:cxn modelId="{21649DE5-6E64-4F93-BE19-8D33A16911F8}" srcId="{96DF1653-D89E-4D58-BEF3-C6C1348D34F5}" destId="{838D8EF7-4CFF-4738-ACBC-617BCABC3AF9}" srcOrd="2" destOrd="0" parTransId="{98329236-A220-4C3B-86DD-2E850F0C6E8F}" sibTransId="{8BC7057F-9D81-4880-98D6-FE64C75A83BE}"/>
    <dgm:cxn modelId="{61839B0D-FB45-490C-856E-4F502DCED6AF}" srcId="{96DF1653-D89E-4D58-BEF3-C6C1348D34F5}" destId="{9DF5DA53-C33E-4FDF-BF14-B712B87BD0CE}" srcOrd="0" destOrd="0" parTransId="{FAB0837D-74EC-4CC8-B35A-4A6A0EAA6A32}" sibTransId="{C7DF6285-AF89-4AE4-AFDA-F5E75CD4DBB1}"/>
    <dgm:cxn modelId="{8358AA46-1C02-48FB-A124-9B41F02EBDFB}" srcId="{CA9779CD-7CDF-4A4E-9782-AA27F9A1AD53}" destId="{96DF1653-D89E-4D58-BEF3-C6C1348D34F5}" srcOrd="0" destOrd="0" parTransId="{EE265EAF-7FB8-4246-BDF8-C8CEC8068DF6}" sibTransId="{1FC7D0F6-CE64-470E-9E2C-4C254611AEA0}"/>
    <dgm:cxn modelId="{7E67FB87-5441-4DDF-80D2-A26C8FFFE049}" type="presOf" srcId="{838D8EF7-4CFF-4738-ACBC-617BCABC3AF9}" destId="{589C3D70-0088-4088-85A6-D3988CB7AE6D}" srcOrd="0" destOrd="0" presId="urn:microsoft.com/office/officeart/2005/8/layout/hierarchy4"/>
    <dgm:cxn modelId="{E85A1648-C923-4B2C-9722-066E5459BFE0}" type="presOf" srcId="{9DF5DA53-C33E-4FDF-BF14-B712B87BD0CE}" destId="{E775521C-4A6E-49D3-8D4C-098A954AF810}" srcOrd="0" destOrd="0" presId="urn:microsoft.com/office/officeart/2005/8/layout/hierarchy4"/>
    <dgm:cxn modelId="{91540E4B-F23F-41A8-9188-4C2872BDC377}" type="presOf" srcId="{96DF1653-D89E-4D58-BEF3-C6C1348D34F5}" destId="{8866CFE7-CD6B-4152-97BE-9E749E4687AC}" srcOrd="0" destOrd="0" presId="urn:microsoft.com/office/officeart/2005/8/layout/hierarchy4"/>
    <dgm:cxn modelId="{EE94F4F2-D305-4897-A071-6C9E4A16EFDC}" type="presParOf" srcId="{031034E4-6323-4DDC-AD92-E36AE1691E90}" destId="{6A0D3601-B6F0-4C56-A5B9-3F232C39088F}" srcOrd="0" destOrd="0" presId="urn:microsoft.com/office/officeart/2005/8/layout/hierarchy4"/>
    <dgm:cxn modelId="{B16705A0-7BDD-4A89-B8DE-04FB9A964FFC}" type="presParOf" srcId="{6A0D3601-B6F0-4C56-A5B9-3F232C39088F}" destId="{8866CFE7-CD6B-4152-97BE-9E749E4687AC}" srcOrd="0" destOrd="0" presId="urn:microsoft.com/office/officeart/2005/8/layout/hierarchy4"/>
    <dgm:cxn modelId="{7129B9A5-5170-4C13-99E3-8470D7973103}" type="presParOf" srcId="{6A0D3601-B6F0-4C56-A5B9-3F232C39088F}" destId="{22A553FD-00E6-4C16-A8E8-CB7BB6087B21}" srcOrd="1" destOrd="0" presId="urn:microsoft.com/office/officeart/2005/8/layout/hierarchy4"/>
    <dgm:cxn modelId="{4EFA3F1C-60D0-4C77-8AE3-1945C1072C44}" type="presParOf" srcId="{6A0D3601-B6F0-4C56-A5B9-3F232C39088F}" destId="{2979CABA-FE3A-41D6-9B6F-8284C23B1EC8}" srcOrd="2" destOrd="0" presId="urn:microsoft.com/office/officeart/2005/8/layout/hierarchy4"/>
    <dgm:cxn modelId="{81F8209E-06DB-42AB-BAC7-8D09B3AF680B}" type="presParOf" srcId="{2979CABA-FE3A-41D6-9B6F-8284C23B1EC8}" destId="{E615ED3A-4B6F-42F0-A226-5B79D4220546}" srcOrd="0" destOrd="0" presId="urn:microsoft.com/office/officeart/2005/8/layout/hierarchy4"/>
    <dgm:cxn modelId="{2B005327-2AF9-4327-BC7C-FABF6FDBFFDC}" type="presParOf" srcId="{E615ED3A-4B6F-42F0-A226-5B79D4220546}" destId="{E775521C-4A6E-49D3-8D4C-098A954AF810}" srcOrd="0" destOrd="0" presId="urn:microsoft.com/office/officeart/2005/8/layout/hierarchy4"/>
    <dgm:cxn modelId="{6846C48E-913F-4CFB-A8A0-34F96860A256}" type="presParOf" srcId="{E615ED3A-4B6F-42F0-A226-5B79D4220546}" destId="{AFDAB742-308E-4C0A-9F93-28319664CFD1}" srcOrd="1" destOrd="0" presId="urn:microsoft.com/office/officeart/2005/8/layout/hierarchy4"/>
    <dgm:cxn modelId="{0B7CC3E1-4D95-47D2-8CB8-20BE6C7DCFE8}" type="presParOf" srcId="{2979CABA-FE3A-41D6-9B6F-8284C23B1EC8}" destId="{E32AC2CA-4F5F-4534-B0D6-CB3B70A95067}" srcOrd="1" destOrd="0" presId="urn:microsoft.com/office/officeart/2005/8/layout/hierarchy4"/>
    <dgm:cxn modelId="{DC659EC4-6D8F-4A19-BEF8-D4C02BA5776F}" type="presParOf" srcId="{2979CABA-FE3A-41D6-9B6F-8284C23B1EC8}" destId="{B3B78F71-5282-4CE9-B5AD-371A053D156C}" srcOrd="2" destOrd="0" presId="urn:microsoft.com/office/officeart/2005/8/layout/hierarchy4"/>
    <dgm:cxn modelId="{E802B031-AEBF-4652-A6EF-EC2296C69BDE}" type="presParOf" srcId="{B3B78F71-5282-4CE9-B5AD-371A053D156C}" destId="{78546249-519C-40BE-816A-D91A24FF8FA4}" srcOrd="0" destOrd="0" presId="urn:microsoft.com/office/officeart/2005/8/layout/hierarchy4"/>
    <dgm:cxn modelId="{730FFE64-C2B8-4CE3-90A5-4B296420D31A}" type="presParOf" srcId="{B3B78F71-5282-4CE9-B5AD-371A053D156C}" destId="{2D84C9A9-9537-4B7A-BE7D-1B8A41B26A4D}" srcOrd="1" destOrd="0" presId="urn:microsoft.com/office/officeart/2005/8/layout/hierarchy4"/>
    <dgm:cxn modelId="{4D31612C-6291-481A-BDBF-38FA8AEE49EC}" type="presParOf" srcId="{2979CABA-FE3A-41D6-9B6F-8284C23B1EC8}" destId="{BE9D07CF-6790-482B-96E0-5AFA72BCA9C4}" srcOrd="3" destOrd="0" presId="urn:microsoft.com/office/officeart/2005/8/layout/hierarchy4"/>
    <dgm:cxn modelId="{4355F56E-F1BF-4E4A-8D3A-B993D05BB5E3}" type="presParOf" srcId="{2979CABA-FE3A-41D6-9B6F-8284C23B1EC8}" destId="{215512BE-C47F-451A-BE7F-21AD1FD2ECE1}" srcOrd="4" destOrd="0" presId="urn:microsoft.com/office/officeart/2005/8/layout/hierarchy4"/>
    <dgm:cxn modelId="{A9447824-EA22-4463-BB02-5AD488025A41}" type="presParOf" srcId="{215512BE-C47F-451A-BE7F-21AD1FD2ECE1}" destId="{589C3D70-0088-4088-85A6-D3988CB7AE6D}" srcOrd="0" destOrd="0" presId="urn:microsoft.com/office/officeart/2005/8/layout/hierarchy4"/>
    <dgm:cxn modelId="{C6E526E3-726E-4AA2-99C9-8EB76A4AAD4D}" type="presParOf" srcId="{215512BE-C47F-451A-BE7F-21AD1FD2ECE1}" destId="{6631CA10-5E51-49CB-BAC1-0CFD98A3FA45}" srcOrd="1" destOrd="0" presId="urn:microsoft.com/office/officeart/2005/8/layout/hierarchy4"/>
    <dgm:cxn modelId="{D113600D-B802-4EE7-8728-5ACA444C328B}" type="presParOf" srcId="{2979CABA-FE3A-41D6-9B6F-8284C23B1EC8}" destId="{2089C4E2-E6B8-4371-9F38-3C07F85D7114}" srcOrd="5" destOrd="0" presId="urn:microsoft.com/office/officeart/2005/8/layout/hierarchy4"/>
    <dgm:cxn modelId="{072810D2-E695-451F-886D-8091BA316E26}" type="presParOf" srcId="{2979CABA-FE3A-41D6-9B6F-8284C23B1EC8}" destId="{3DB5D14C-2C85-400B-A8EB-EBC243BDCAFC}" srcOrd="6" destOrd="0" presId="urn:microsoft.com/office/officeart/2005/8/layout/hierarchy4"/>
    <dgm:cxn modelId="{E56021A7-44BB-439B-BA3F-DBAF412E68A3}" type="presParOf" srcId="{3DB5D14C-2C85-400B-A8EB-EBC243BDCAFC}" destId="{C312E681-CE22-49B3-A1D9-3A21E41158AA}" srcOrd="0" destOrd="0" presId="urn:microsoft.com/office/officeart/2005/8/layout/hierarchy4"/>
    <dgm:cxn modelId="{6A053161-5C8C-414F-849D-B0E08D58C360}" type="presParOf" srcId="{3DB5D14C-2C85-400B-A8EB-EBC243BDCAFC}" destId="{0927D086-5185-405E-B7F7-C1293A8B7AA1}"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CD681E-4A62-1341-A504-C66CA6521991}" type="doc">
      <dgm:prSet loTypeId="urn:microsoft.com/office/officeart/2005/8/layout/radial5" loCatId="" qsTypeId="urn:microsoft.com/office/officeart/2005/8/quickstyle/simple1" qsCatId="simple" csTypeId="urn:microsoft.com/office/officeart/2005/8/colors/accent1_2" csCatId="accent1" phldr="1"/>
      <dgm:spPr/>
      <dgm:t>
        <a:bodyPr/>
        <a:lstStyle/>
        <a:p>
          <a:endParaRPr lang="de-DE"/>
        </a:p>
      </dgm:t>
    </dgm:pt>
    <dgm:pt modelId="{FBC363E9-D384-384D-AED9-496F37EAEE5B}">
      <dgm:prSet phldrT="[Text]" custT="1"/>
      <dgm:spPr/>
      <dgm:t>
        <a:bodyPr/>
        <a:lstStyle/>
        <a:p>
          <a:r>
            <a:rPr lang="de-DE" sz="1800" b="1" dirty="0"/>
            <a:t>spezielle Rezeptions-, Kommunikations- und </a:t>
          </a:r>
          <a:r>
            <a:rPr lang="de-DE" sz="1800" b="1" dirty="0" err="1"/>
            <a:t>Produktionsanforde</a:t>
          </a:r>
          <a:r>
            <a:rPr lang="de-DE" sz="1800" b="1" dirty="0"/>
            <a:t>-rungen digitaler Texte</a:t>
          </a:r>
        </a:p>
      </dgm:t>
    </dgm:pt>
    <dgm:pt modelId="{603555FA-1F1A-624D-9CB8-154F003238A3}" type="parTrans" cxnId="{AE0C984E-8FA4-1245-94DE-9E416724B504}">
      <dgm:prSet/>
      <dgm:spPr/>
      <dgm:t>
        <a:bodyPr/>
        <a:lstStyle/>
        <a:p>
          <a:endParaRPr lang="de-DE"/>
        </a:p>
      </dgm:t>
    </dgm:pt>
    <dgm:pt modelId="{D9F0A081-03B3-C446-A62E-423E80314C73}" type="sibTrans" cxnId="{AE0C984E-8FA4-1245-94DE-9E416724B504}">
      <dgm:prSet/>
      <dgm:spPr/>
      <dgm:t>
        <a:bodyPr/>
        <a:lstStyle/>
        <a:p>
          <a:endParaRPr lang="de-DE"/>
        </a:p>
      </dgm:t>
    </dgm:pt>
    <dgm:pt modelId="{5385BE38-F744-3E49-B645-9C1A18077631}">
      <dgm:prSet phldrT="[Text]"/>
      <dgm:spPr/>
      <dgm:t>
        <a:bodyPr/>
        <a:lstStyle/>
        <a:p>
          <a:r>
            <a:rPr lang="de-DE" dirty="0"/>
            <a:t>digitales Lesen</a:t>
          </a:r>
        </a:p>
      </dgm:t>
    </dgm:pt>
    <dgm:pt modelId="{5FE7E3BA-DDA9-AA41-9FEA-DBA2236E4BE1}" type="parTrans" cxnId="{8AC92D70-4B40-074B-A9E8-D7661B8B9D08}">
      <dgm:prSet/>
      <dgm:spPr/>
      <dgm:t>
        <a:bodyPr/>
        <a:lstStyle/>
        <a:p>
          <a:endParaRPr lang="de-DE"/>
        </a:p>
      </dgm:t>
    </dgm:pt>
    <dgm:pt modelId="{D5F29057-3183-B648-9444-8DA37720649C}" type="sibTrans" cxnId="{8AC92D70-4B40-074B-A9E8-D7661B8B9D08}">
      <dgm:prSet/>
      <dgm:spPr/>
      <dgm:t>
        <a:bodyPr/>
        <a:lstStyle/>
        <a:p>
          <a:endParaRPr lang="de-DE"/>
        </a:p>
      </dgm:t>
    </dgm:pt>
    <dgm:pt modelId="{4DCF31A7-4D0E-154D-8630-BB17905D727E}">
      <dgm:prSet phldrT="[Text]"/>
      <dgm:spPr/>
      <dgm:t>
        <a:bodyPr/>
        <a:lstStyle/>
        <a:p>
          <a:r>
            <a:rPr lang="de-DE" dirty="0"/>
            <a:t>digitales Schreiben</a:t>
          </a:r>
        </a:p>
      </dgm:t>
    </dgm:pt>
    <dgm:pt modelId="{71207A2B-8F83-744E-A57F-46467D4749A9}" type="parTrans" cxnId="{AD5F31E0-7A07-AA48-BEC0-E64C1C2468CE}">
      <dgm:prSet/>
      <dgm:spPr/>
      <dgm:t>
        <a:bodyPr/>
        <a:lstStyle/>
        <a:p>
          <a:endParaRPr lang="de-DE"/>
        </a:p>
      </dgm:t>
    </dgm:pt>
    <dgm:pt modelId="{F5BA0605-8E41-764B-AECE-3F423A1389C5}" type="sibTrans" cxnId="{AD5F31E0-7A07-AA48-BEC0-E64C1C2468CE}">
      <dgm:prSet/>
      <dgm:spPr/>
      <dgm:t>
        <a:bodyPr/>
        <a:lstStyle/>
        <a:p>
          <a:endParaRPr lang="de-DE"/>
        </a:p>
      </dgm:t>
    </dgm:pt>
    <dgm:pt modelId="{09E5A55F-29EC-244C-B9C4-1DC8C216D073}">
      <dgm:prSet phldrT="[Text]" custT="1"/>
      <dgm:spPr/>
      <dgm:t>
        <a:bodyPr/>
        <a:lstStyle/>
        <a:p>
          <a:r>
            <a:rPr lang="de-DE" sz="1200" dirty="0"/>
            <a:t>digitales Kommunizieren</a:t>
          </a:r>
        </a:p>
      </dgm:t>
    </dgm:pt>
    <dgm:pt modelId="{42BAC8F3-20F3-4543-8711-E95BF6897C00}" type="parTrans" cxnId="{981DA20B-5100-A042-8429-F94FDCB4312B}">
      <dgm:prSet/>
      <dgm:spPr/>
      <dgm:t>
        <a:bodyPr/>
        <a:lstStyle/>
        <a:p>
          <a:endParaRPr lang="de-DE"/>
        </a:p>
      </dgm:t>
    </dgm:pt>
    <dgm:pt modelId="{B733057E-5E9A-8E48-A195-25859153E542}" type="sibTrans" cxnId="{981DA20B-5100-A042-8429-F94FDCB4312B}">
      <dgm:prSet/>
      <dgm:spPr/>
      <dgm:t>
        <a:bodyPr/>
        <a:lstStyle/>
        <a:p>
          <a:endParaRPr lang="de-DE"/>
        </a:p>
      </dgm:t>
    </dgm:pt>
    <dgm:pt modelId="{038D6FFD-4CFB-C640-BB53-35A1EB5CA0F5}">
      <dgm:prSet phldrT="[Text]" custT="1"/>
      <dgm:spPr/>
      <dgm:t>
        <a:bodyPr/>
        <a:lstStyle/>
        <a:p>
          <a:r>
            <a:rPr lang="de-DE" sz="1200" dirty="0"/>
            <a:t>digitales Recherchieren</a:t>
          </a:r>
        </a:p>
      </dgm:t>
    </dgm:pt>
    <dgm:pt modelId="{01654CAF-3D88-D140-97C8-7698FE667284}" type="parTrans" cxnId="{CAAC1A3D-C950-934D-B760-2631CE04415A}">
      <dgm:prSet/>
      <dgm:spPr/>
      <dgm:t>
        <a:bodyPr/>
        <a:lstStyle/>
        <a:p>
          <a:endParaRPr lang="de-DE"/>
        </a:p>
      </dgm:t>
    </dgm:pt>
    <dgm:pt modelId="{873AE7D7-AE02-D149-A290-9FF6E74AFF7C}" type="sibTrans" cxnId="{CAAC1A3D-C950-934D-B760-2631CE04415A}">
      <dgm:prSet/>
      <dgm:spPr/>
      <dgm:t>
        <a:bodyPr/>
        <a:lstStyle/>
        <a:p>
          <a:endParaRPr lang="de-DE"/>
        </a:p>
      </dgm:t>
    </dgm:pt>
    <dgm:pt modelId="{E517C34E-9057-5948-938C-153BB9C55514}">
      <dgm:prSet custT="1"/>
      <dgm:spPr/>
      <dgm:t>
        <a:bodyPr/>
        <a:lstStyle/>
        <a:p>
          <a:r>
            <a:rPr lang="de-DE" sz="1200" dirty="0"/>
            <a:t>digitales Präsentieren</a:t>
          </a:r>
        </a:p>
      </dgm:t>
    </dgm:pt>
    <dgm:pt modelId="{D4274149-CE46-0148-A9C9-6EEB891F375F}" type="parTrans" cxnId="{EF0C9DC6-B159-9342-AD85-0E738BD38CBD}">
      <dgm:prSet/>
      <dgm:spPr/>
      <dgm:t>
        <a:bodyPr/>
        <a:lstStyle/>
        <a:p>
          <a:endParaRPr lang="de-DE"/>
        </a:p>
      </dgm:t>
    </dgm:pt>
    <dgm:pt modelId="{ED712AC3-053A-D541-BAC9-725D6E55B173}" type="sibTrans" cxnId="{EF0C9DC6-B159-9342-AD85-0E738BD38CBD}">
      <dgm:prSet/>
      <dgm:spPr/>
      <dgm:t>
        <a:bodyPr/>
        <a:lstStyle/>
        <a:p>
          <a:endParaRPr lang="de-DE"/>
        </a:p>
      </dgm:t>
    </dgm:pt>
    <dgm:pt modelId="{A381F054-2BFC-414F-9BFF-2CCDD4D952B0}">
      <dgm:prSet custT="1"/>
      <dgm:spPr/>
      <dgm:t>
        <a:bodyPr/>
        <a:lstStyle/>
        <a:p>
          <a:r>
            <a:rPr lang="de-DE" sz="1400" dirty="0"/>
            <a:t>digitales Analysieren</a:t>
          </a:r>
        </a:p>
      </dgm:t>
    </dgm:pt>
    <dgm:pt modelId="{2CA2C452-E975-944F-A1F7-840B4E983871}" type="parTrans" cxnId="{E77587A5-3804-4242-9DFF-4A54970E5A6C}">
      <dgm:prSet/>
      <dgm:spPr/>
      <dgm:t>
        <a:bodyPr/>
        <a:lstStyle/>
        <a:p>
          <a:endParaRPr lang="de-DE"/>
        </a:p>
      </dgm:t>
    </dgm:pt>
    <dgm:pt modelId="{EF86BF67-F241-E14D-A80C-ED74B96FE9BE}" type="sibTrans" cxnId="{E77587A5-3804-4242-9DFF-4A54970E5A6C}">
      <dgm:prSet/>
      <dgm:spPr/>
      <dgm:t>
        <a:bodyPr/>
        <a:lstStyle/>
        <a:p>
          <a:endParaRPr lang="de-DE"/>
        </a:p>
      </dgm:t>
    </dgm:pt>
    <dgm:pt modelId="{653A6C84-EE6A-A245-A440-22B018CE689E}">
      <dgm:prSet custT="1"/>
      <dgm:spPr/>
      <dgm:t>
        <a:bodyPr/>
        <a:lstStyle/>
        <a:p>
          <a:r>
            <a:rPr lang="de-DE" sz="1600" dirty="0"/>
            <a:t>digitales Gestalten</a:t>
          </a:r>
        </a:p>
      </dgm:t>
    </dgm:pt>
    <dgm:pt modelId="{14B9B04A-173E-A342-AF4B-1089518C086E}" type="parTrans" cxnId="{676636DD-640A-B649-AEB9-2AED4195A60A}">
      <dgm:prSet/>
      <dgm:spPr/>
      <dgm:t>
        <a:bodyPr/>
        <a:lstStyle/>
        <a:p>
          <a:endParaRPr lang="de-DE"/>
        </a:p>
      </dgm:t>
    </dgm:pt>
    <dgm:pt modelId="{3FD882C2-ABF4-764C-8B3D-71EB0A665488}" type="sibTrans" cxnId="{676636DD-640A-B649-AEB9-2AED4195A60A}">
      <dgm:prSet/>
      <dgm:spPr/>
      <dgm:t>
        <a:bodyPr/>
        <a:lstStyle/>
        <a:p>
          <a:endParaRPr lang="de-DE"/>
        </a:p>
      </dgm:t>
    </dgm:pt>
    <dgm:pt modelId="{309BFCB6-6DB4-7949-B738-FD058740651E}" type="pres">
      <dgm:prSet presAssocID="{9FCD681E-4A62-1341-A504-C66CA6521991}" presName="Name0" presStyleCnt="0">
        <dgm:presLayoutVars>
          <dgm:chMax val="1"/>
          <dgm:dir/>
          <dgm:animLvl val="ctr"/>
          <dgm:resizeHandles val="exact"/>
        </dgm:presLayoutVars>
      </dgm:prSet>
      <dgm:spPr/>
      <dgm:t>
        <a:bodyPr/>
        <a:lstStyle/>
        <a:p>
          <a:endParaRPr lang="de-DE"/>
        </a:p>
      </dgm:t>
    </dgm:pt>
    <dgm:pt modelId="{21D0FA60-487E-E940-9327-515AAC13FE98}" type="pres">
      <dgm:prSet presAssocID="{FBC363E9-D384-384D-AED9-496F37EAEE5B}" presName="centerShape" presStyleLbl="node0" presStyleIdx="0" presStyleCnt="1" custScaleX="192934" custScaleY="137059"/>
      <dgm:spPr/>
      <dgm:t>
        <a:bodyPr/>
        <a:lstStyle/>
        <a:p>
          <a:endParaRPr lang="de-DE"/>
        </a:p>
      </dgm:t>
    </dgm:pt>
    <dgm:pt modelId="{B52C5EA5-78A0-A740-B40A-8FE6DE8E62FE}" type="pres">
      <dgm:prSet presAssocID="{5FE7E3BA-DDA9-AA41-9FEA-DBA2236E4BE1}" presName="parTrans" presStyleLbl="sibTrans2D1" presStyleIdx="0" presStyleCnt="7"/>
      <dgm:spPr/>
      <dgm:t>
        <a:bodyPr/>
        <a:lstStyle/>
        <a:p>
          <a:endParaRPr lang="de-DE"/>
        </a:p>
      </dgm:t>
    </dgm:pt>
    <dgm:pt modelId="{633F6C26-7F0E-2941-9656-4BA2B0789C18}" type="pres">
      <dgm:prSet presAssocID="{5FE7E3BA-DDA9-AA41-9FEA-DBA2236E4BE1}" presName="connectorText" presStyleLbl="sibTrans2D1" presStyleIdx="0" presStyleCnt="7"/>
      <dgm:spPr/>
      <dgm:t>
        <a:bodyPr/>
        <a:lstStyle/>
        <a:p>
          <a:endParaRPr lang="de-DE"/>
        </a:p>
      </dgm:t>
    </dgm:pt>
    <dgm:pt modelId="{F22862A7-DA3B-DC46-A58A-C16B092C338B}" type="pres">
      <dgm:prSet presAssocID="{5385BE38-F744-3E49-B645-9C1A18077631}" presName="node" presStyleLbl="node1" presStyleIdx="0" presStyleCnt="7" custScaleX="78474" custScaleY="78475" custRadScaleRad="131001" custRadScaleInc="-39100">
        <dgm:presLayoutVars>
          <dgm:bulletEnabled val="1"/>
        </dgm:presLayoutVars>
      </dgm:prSet>
      <dgm:spPr/>
      <dgm:t>
        <a:bodyPr/>
        <a:lstStyle/>
        <a:p>
          <a:endParaRPr lang="de-DE"/>
        </a:p>
      </dgm:t>
    </dgm:pt>
    <dgm:pt modelId="{F55E4A63-B35B-F34B-88F9-27CC431421FB}" type="pres">
      <dgm:prSet presAssocID="{71207A2B-8F83-744E-A57F-46467D4749A9}" presName="parTrans" presStyleLbl="sibTrans2D1" presStyleIdx="1" presStyleCnt="7"/>
      <dgm:spPr/>
      <dgm:t>
        <a:bodyPr/>
        <a:lstStyle/>
        <a:p>
          <a:endParaRPr lang="de-DE"/>
        </a:p>
      </dgm:t>
    </dgm:pt>
    <dgm:pt modelId="{B34629D7-4EAB-534C-A0E2-88F4A5F63122}" type="pres">
      <dgm:prSet presAssocID="{71207A2B-8F83-744E-A57F-46467D4749A9}" presName="connectorText" presStyleLbl="sibTrans2D1" presStyleIdx="1" presStyleCnt="7"/>
      <dgm:spPr/>
      <dgm:t>
        <a:bodyPr/>
        <a:lstStyle/>
        <a:p>
          <a:endParaRPr lang="de-DE"/>
        </a:p>
      </dgm:t>
    </dgm:pt>
    <dgm:pt modelId="{54869FC7-2AE3-034C-BD6C-014B34EBF271}" type="pres">
      <dgm:prSet presAssocID="{4DCF31A7-4D0E-154D-8630-BB17905D727E}" presName="node" presStyleLbl="node1" presStyleIdx="1" presStyleCnt="7" custScaleX="101742" custScaleY="84842" custRadScaleRad="137463" custRadScaleInc="-6369">
        <dgm:presLayoutVars>
          <dgm:bulletEnabled val="1"/>
        </dgm:presLayoutVars>
      </dgm:prSet>
      <dgm:spPr/>
      <dgm:t>
        <a:bodyPr/>
        <a:lstStyle/>
        <a:p>
          <a:endParaRPr lang="de-DE"/>
        </a:p>
      </dgm:t>
    </dgm:pt>
    <dgm:pt modelId="{2AF9B967-BB7D-6F49-88AD-68C015DA80A8}" type="pres">
      <dgm:prSet presAssocID="{42BAC8F3-20F3-4543-8711-E95BF6897C00}" presName="parTrans" presStyleLbl="sibTrans2D1" presStyleIdx="2" presStyleCnt="7"/>
      <dgm:spPr/>
      <dgm:t>
        <a:bodyPr/>
        <a:lstStyle/>
        <a:p>
          <a:endParaRPr lang="de-DE"/>
        </a:p>
      </dgm:t>
    </dgm:pt>
    <dgm:pt modelId="{CB4717B5-35BE-114D-8FDC-CC4B969DE071}" type="pres">
      <dgm:prSet presAssocID="{42BAC8F3-20F3-4543-8711-E95BF6897C00}" presName="connectorText" presStyleLbl="sibTrans2D1" presStyleIdx="2" presStyleCnt="7"/>
      <dgm:spPr/>
      <dgm:t>
        <a:bodyPr/>
        <a:lstStyle/>
        <a:p>
          <a:endParaRPr lang="de-DE"/>
        </a:p>
      </dgm:t>
    </dgm:pt>
    <dgm:pt modelId="{DD8DDB1B-1EE2-8741-82D7-2BCF64AB8369}" type="pres">
      <dgm:prSet presAssocID="{09E5A55F-29EC-244C-B9C4-1DC8C216D073}" presName="node" presStyleLbl="node1" presStyleIdx="2" presStyleCnt="7" custScaleX="120035" custScaleY="99163" custRadScaleRad="146159" custRadScaleInc="-42666">
        <dgm:presLayoutVars>
          <dgm:bulletEnabled val="1"/>
        </dgm:presLayoutVars>
      </dgm:prSet>
      <dgm:spPr/>
      <dgm:t>
        <a:bodyPr/>
        <a:lstStyle/>
        <a:p>
          <a:endParaRPr lang="de-DE"/>
        </a:p>
      </dgm:t>
    </dgm:pt>
    <dgm:pt modelId="{8E652B11-3C6C-2D4F-ABAC-74E9882ACFA9}" type="pres">
      <dgm:prSet presAssocID="{01654CAF-3D88-D140-97C8-7698FE667284}" presName="parTrans" presStyleLbl="sibTrans2D1" presStyleIdx="3" presStyleCnt="7"/>
      <dgm:spPr/>
      <dgm:t>
        <a:bodyPr/>
        <a:lstStyle/>
        <a:p>
          <a:endParaRPr lang="de-DE"/>
        </a:p>
      </dgm:t>
    </dgm:pt>
    <dgm:pt modelId="{400677F0-6229-9447-A8D0-59DBAB7E8919}" type="pres">
      <dgm:prSet presAssocID="{01654CAF-3D88-D140-97C8-7698FE667284}" presName="connectorText" presStyleLbl="sibTrans2D1" presStyleIdx="3" presStyleCnt="7"/>
      <dgm:spPr/>
      <dgm:t>
        <a:bodyPr/>
        <a:lstStyle/>
        <a:p>
          <a:endParaRPr lang="de-DE"/>
        </a:p>
      </dgm:t>
    </dgm:pt>
    <dgm:pt modelId="{A5A0A352-E957-DD4A-A34C-EA3D2424FD20}" type="pres">
      <dgm:prSet presAssocID="{038D6FFD-4CFB-C640-BB53-35A1EB5CA0F5}" presName="node" presStyleLbl="node1" presStyleIdx="3" presStyleCnt="7" custRadScaleRad="117506" custRadScaleInc="-46416">
        <dgm:presLayoutVars>
          <dgm:bulletEnabled val="1"/>
        </dgm:presLayoutVars>
      </dgm:prSet>
      <dgm:spPr/>
      <dgm:t>
        <a:bodyPr/>
        <a:lstStyle/>
        <a:p>
          <a:endParaRPr lang="de-DE"/>
        </a:p>
      </dgm:t>
    </dgm:pt>
    <dgm:pt modelId="{C16982B9-2477-5941-B732-B89761DE1FE2}" type="pres">
      <dgm:prSet presAssocID="{D4274149-CE46-0148-A9C9-6EEB891F375F}" presName="parTrans" presStyleLbl="sibTrans2D1" presStyleIdx="4" presStyleCnt="7"/>
      <dgm:spPr/>
      <dgm:t>
        <a:bodyPr/>
        <a:lstStyle/>
        <a:p>
          <a:endParaRPr lang="de-DE"/>
        </a:p>
      </dgm:t>
    </dgm:pt>
    <dgm:pt modelId="{7B4A077F-4110-1D44-BEBF-3D4CD1E80261}" type="pres">
      <dgm:prSet presAssocID="{D4274149-CE46-0148-A9C9-6EEB891F375F}" presName="connectorText" presStyleLbl="sibTrans2D1" presStyleIdx="4" presStyleCnt="7"/>
      <dgm:spPr/>
      <dgm:t>
        <a:bodyPr/>
        <a:lstStyle/>
        <a:p>
          <a:endParaRPr lang="de-DE"/>
        </a:p>
      </dgm:t>
    </dgm:pt>
    <dgm:pt modelId="{69561B9A-2528-AB4B-ADCE-449CE7A89466}" type="pres">
      <dgm:prSet presAssocID="{E517C34E-9057-5948-938C-153BB9C55514}" presName="node" presStyleLbl="node1" presStyleIdx="4" presStyleCnt="7" custRadScaleRad="104413" custRadScaleInc="4982">
        <dgm:presLayoutVars>
          <dgm:bulletEnabled val="1"/>
        </dgm:presLayoutVars>
      </dgm:prSet>
      <dgm:spPr/>
      <dgm:t>
        <a:bodyPr/>
        <a:lstStyle/>
        <a:p>
          <a:endParaRPr lang="de-DE"/>
        </a:p>
      </dgm:t>
    </dgm:pt>
    <dgm:pt modelId="{14F3E76D-D574-6440-84A3-B4055AE1A66A}" type="pres">
      <dgm:prSet presAssocID="{2CA2C452-E975-944F-A1F7-840B4E983871}" presName="parTrans" presStyleLbl="sibTrans2D1" presStyleIdx="5" presStyleCnt="7"/>
      <dgm:spPr/>
      <dgm:t>
        <a:bodyPr/>
        <a:lstStyle/>
        <a:p>
          <a:endParaRPr lang="de-DE"/>
        </a:p>
      </dgm:t>
    </dgm:pt>
    <dgm:pt modelId="{1B521199-16D0-3D45-9E47-98DBE99700E9}" type="pres">
      <dgm:prSet presAssocID="{2CA2C452-E975-944F-A1F7-840B4E983871}" presName="connectorText" presStyleLbl="sibTrans2D1" presStyleIdx="5" presStyleCnt="7"/>
      <dgm:spPr/>
      <dgm:t>
        <a:bodyPr/>
        <a:lstStyle/>
        <a:p>
          <a:endParaRPr lang="de-DE"/>
        </a:p>
      </dgm:t>
    </dgm:pt>
    <dgm:pt modelId="{34618DBB-2383-A047-BE33-FED3E0732D3D}" type="pres">
      <dgm:prSet presAssocID="{A381F054-2BFC-414F-9BFF-2CCDD4D952B0}" presName="node" presStyleLbl="node1" presStyleIdx="5" presStyleCnt="7" custRadScaleRad="164352" custRadScaleInc="13810">
        <dgm:presLayoutVars>
          <dgm:bulletEnabled val="1"/>
        </dgm:presLayoutVars>
      </dgm:prSet>
      <dgm:spPr/>
      <dgm:t>
        <a:bodyPr/>
        <a:lstStyle/>
        <a:p>
          <a:endParaRPr lang="de-DE"/>
        </a:p>
      </dgm:t>
    </dgm:pt>
    <dgm:pt modelId="{802CDB40-888F-E94D-916E-7BBFE180B683}" type="pres">
      <dgm:prSet presAssocID="{14B9B04A-173E-A342-AF4B-1089518C086E}" presName="parTrans" presStyleLbl="sibTrans2D1" presStyleIdx="6" presStyleCnt="7"/>
      <dgm:spPr/>
      <dgm:t>
        <a:bodyPr/>
        <a:lstStyle/>
        <a:p>
          <a:endParaRPr lang="de-DE"/>
        </a:p>
      </dgm:t>
    </dgm:pt>
    <dgm:pt modelId="{1E49AF59-669F-AD4B-AE05-450C2AE655E0}" type="pres">
      <dgm:prSet presAssocID="{14B9B04A-173E-A342-AF4B-1089518C086E}" presName="connectorText" presStyleLbl="sibTrans2D1" presStyleIdx="6" presStyleCnt="7"/>
      <dgm:spPr/>
      <dgm:t>
        <a:bodyPr/>
        <a:lstStyle/>
        <a:p>
          <a:endParaRPr lang="de-DE"/>
        </a:p>
      </dgm:t>
    </dgm:pt>
    <dgm:pt modelId="{C73205FD-7110-BF4F-B2A5-3C4ED9E98F32}" type="pres">
      <dgm:prSet presAssocID="{653A6C84-EE6A-A245-A440-22B018CE689E}" presName="node" presStyleLbl="node1" presStyleIdx="6" presStyleCnt="7" custRadScaleRad="157288" custRadScaleInc="-34925">
        <dgm:presLayoutVars>
          <dgm:bulletEnabled val="1"/>
        </dgm:presLayoutVars>
      </dgm:prSet>
      <dgm:spPr/>
      <dgm:t>
        <a:bodyPr/>
        <a:lstStyle/>
        <a:p>
          <a:endParaRPr lang="de-DE"/>
        </a:p>
      </dgm:t>
    </dgm:pt>
  </dgm:ptLst>
  <dgm:cxnLst>
    <dgm:cxn modelId="{D6D5459C-510A-D844-B8DE-5DC4F1219811}" type="presOf" srcId="{5385BE38-F744-3E49-B645-9C1A18077631}" destId="{F22862A7-DA3B-DC46-A58A-C16B092C338B}" srcOrd="0" destOrd="0" presId="urn:microsoft.com/office/officeart/2005/8/layout/radial5"/>
    <dgm:cxn modelId="{8AC92D70-4B40-074B-A9E8-D7661B8B9D08}" srcId="{FBC363E9-D384-384D-AED9-496F37EAEE5B}" destId="{5385BE38-F744-3E49-B645-9C1A18077631}" srcOrd="0" destOrd="0" parTransId="{5FE7E3BA-DDA9-AA41-9FEA-DBA2236E4BE1}" sibTransId="{D5F29057-3183-B648-9444-8DA37720649C}"/>
    <dgm:cxn modelId="{0C15C9E1-D597-164F-AB37-2AFF0688A0A3}" type="presOf" srcId="{653A6C84-EE6A-A245-A440-22B018CE689E}" destId="{C73205FD-7110-BF4F-B2A5-3C4ED9E98F32}" srcOrd="0" destOrd="0" presId="urn:microsoft.com/office/officeart/2005/8/layout/radial5"/>
    <dgm:cxn modelId="{9F03DB90-B016-6F4D-A2C6-0B3724180377}" type="presOf" srcId="{D4274149-CE46-0148-A9C9-6EEB891F375F}" destId="{C16982B9-2477-5941-B732-B89761DE1FE2}" srcOrd="0" destOrd="0" presId="urn:microsoft.com/office/officeart/2005/8/layout/radial5"/>
    <dgm:cxn modelId="{44AD380F-EB3D-8F4A-B06E-8D9F79D3F0E7}" type="presOf" srcId="{FBC363E9-D384-384D-AED9-496F37EAEE5B}" destId="{21D0FA60-487E-E940-9327-515AAC13FE98}" srcOrd="0" destOrd="0" presId="urn:microsoft.com/office/officeart/2005/8/layout/radial5"/>
    <dgm:cxn modelId="{676636DD-640A-B649-AEB9-2AED4195A60A}" srcId="{FBC363E9-D384-384D-AED9-496F37EAEE5B}" destId="{653A6C84-EE6A-A245-A440-22B018CE689E}" srcOrd="6" destOrd="0" parTransId="{14B9B04A-173E-A342-AF4B-1089518C086E}" sibTransId="{3FD882C2-ABF4-764C-8B3D-71EB0A665488}"/>
    <dgm:cxn modelId="{58470178-7A77-CF43-B739-E301D8D96C49}" type="presOf" srcId="{71207A2B-8F83-744E-A57F-46467D4749A9}" destId="{B34629D7-4EAB-534C-A0E2-88F4A5F63122}" srcOrd="1" destOrd="0" presId="urn:microsoft.com/office/officeart/2005/8/layout/radial5"/>
    <dgm:cxn modelId="{981DA20B-5100-A042-8429-F94FDCB4312B}" srcId="{FBC363E9-D384-384D-AED9-496F37EAEE5B}" destId="{09E5A55F-29EC-244C-B9C4-1DC8C216D073}" srcOrd="2" destOrd="0" parTransId="{42BAC8F3-20F3-4543-8711-E95BF6897C00}" sibTransId="{B733057E-5E9A-8E48-A195-25859153E542}"/>
    <dgm:cxn modelId="{A142CE7B-0DA4-244F-B265-D54758CE6844}" type="presOf" srcId="{14B9B04A-173E-A342-AF4B-1089518C086E}" destId="{802CDB40-888F-E94D-916E-7BBFE180B683}" srcOrd="0" destOrd="0" presId="urn:microsoft.com/office/officeart/2005/8/layout/radial5"/>
    <dgm:cxn modelId="{2BCDA1C3-A025-3D46-887A-6B3EBBFF5897}" type="presOf" srcId="{2CA2C452-E975-944F-A1F7-840B4E983871}" destId="{1B521199-16D0-3D45-9E47-98DBE99700E9}" srcOrd="1" destOrd="0" presId="urn:microsoft.com/office/officeart/2005/8/layout/radial5"/>
    <dgm:cxn modelId="{854B6892-8E0D-D040-8289-45D20D9245D7}" type="presOf" srcId="{9FCD681E-4A62-1341-A504-C66CA6521991}" destId="{309BFCB6-6DB4-7949-B738-FD058740651E}" srcOrd="0" destOrd="0" presId="urn:microsoft.com/office/officeart/2005/8/layout/radial5"/>
    <dgm:cxn modelId="{4190293D-272E-CB4B-A560-95B016DF77E4}" type="presOf" srcId="{01654CAF-3D88-D140-97C8-7698FE667284}" destId="{400677F0-6229-9447-A8D0-59DBAB7E8919}" srcOrd="1" destOrd="0" presId="urn:microsoft.com/office/officeart/2005/8/layout/radial5"/>
    <dgm:cxn modelId="{E77587A5-3804-4242-9DFF-4A54970E5A6C}" srcId="{FBC363E9-D384-384D-AED9-496F37EAEE5B}" destId="{A381F054-2BFC-414F-9BFF-2CCDD4D952B0}" srcOrd="5" destOrd="0" parTransId="{2CA2C452-E975-944F-A1F7-840B4E983871}" sibTransId="{EF86BF67-F241-E14D-A80C-ED74B96FE9BE}"/>
    <dgm:cxn modelId="{CAAC1A3D-C950-934D-B760-2631CE04415A}" srcId="{FBC363E9-D384-384D-AED9-496F37EAEE5B}" destId="{038D6FFD-4CFB-C640-BB53-35A1EB5CA0F5}" srcOrd="3" destOrd="0" parTransId="{01654CAF-3D88-D140-97C8-7698FE667284}" sibTransId="{873AE7D7-AE02-D149-A290-9FF6E74AFF7C}"/>
    <dgm:cxn modelId="{54377BCC-C82F-0E47-8616-58FF6C3033BC}" type="presOf" srcId="{14B9B04A-173E-A342-AF4B-1089518C086E}" destId="{1E49AF59-669F-AD4B-AE05-450C2AE655E0}" srcOrd="1" destOrd="0" presId="urn:microsoft.com/office/officeart/2005/8/layout/radial5"/>
    <dgm:cxn modelId="{315A1A95-EF5E-F34C-82FA-F6A38206CFA7}" type="presOf" srcId="{01654CAF-3D88-D140-97C8-7698FE667284}" destId="{8E652B11-3C6C-2D4F-ABAC-74E9882ACFA9}" srcOrd="0" destOrd="0" presId="urn:microsoft.com/office/officeart/2005/8/layout/radial5"/>
    <dgm:cxn modelId="{F6A64257-9824-AC4D-8C70-1E8B70A4B854}" type="presOf" srcId="{2CA2C452-E975-944F-A1F7-840B4E983871}" destId="{14F3E76D-D574-6440-84A3-B4055AE1A66A}" srcOrd="0" destOrd="0" presId="urn:microsoft.com/office/officeart/2005/8/layout/radial5"/>
    <dgm:cxn modelId="{6A7FEF32-7996-D94D-98C8-23BECCD8CE71}" type="presOf" srcId="{5FE7E3BA-DDA9-AA41-9FEA-DBA2236E4BE1}" destId="{B52C5EA5-78A0-A740-B40A-8FE6DE8E62FE}" srcOrd="0" destOrd="0" presId="urn:microsoft.com/office/officeart/2005/8/layout/radial5"/>
    <dgm:cxn modelId="{EF0C9DC6-B159-9342-AD85-0E738BD38CBD}" srcId="{FBC363E9-D384-384D-AED9-496F37EAEE5B}" destId="{E517C34E-9057-5948-938C-153BB9C55514}" srcOrd="4" destOrd="0" parTransId="{D4274149-CE46-0148-A9C9-6EEB891F375F}" sibTransId="{ED712AC3-053A-D541-BAC9-725D6E55B173}"/>
    <dgm:cxn modelId="{DDCF6246-B061-DE4B-9D69-F465588FDB4D}" type="presOf" srcId="{E517C34E-9057-5948-938C-153BB9C55514}" destId="{69561B9A-2528-AB4B-ADCE-449CE7A89466}" srcOrd="0" destOrd="0" presId="urn:microsoft.com/office/officeart/2005/8/layout/radial5"/>
    <dgm:cxn modelId="{AD5F31E0-7A07-AA48-BEC0-E64C1C2468CE}" srcId="{FBC363E9-D384-384D-AED9-496F37EAEE5B}" destId="{4DCF31A7-4D0E-154D-8630-BB17905D727E}" srcOrd="1" destOrd="0" parTransId="{71207A2B-8F83-744E-A57F-46467D4749A9}" sibTransId="{F5BA0605-8E41-764B-AECE-3F423A1389C5}"/>
    <dgm:cxn modelId="{2D166557-9A23-EA4C-9090-EC6CB07530EE}" type="presOf" srcId="{71207A2B-8F83-744E-A57F-46467D4749A9}" destId="{F55E4A63-B35B-F34B-88F9-27CC431421FB}" srcOrd="0" destOrd="0" presId="urn:microsoft.com/office/officeart/2005/8/layout/radial5"/>
    <dgm:cxn modelId="{96E57F5E-587A-524F-917E-425DF0D10461}" type="presOf" srcId="{A381F054-2BFC-414F-9BFF-2CCDD4D952B0}" destId="{34618DBB-2383-A047-BE33-FED3E0732D3D}" srcOrd="0" destOrd="0" presId="urn:microsoft.com/office/officeart/2005/8/layout/radial5"/>
    <dgm:cxn modelId="{DCE93EB6-DEE4-AF46-9637-87260C7C552B}" type="presOf" srcId="{09E5A55F-29EC-244C-B9C4-1DC8C216D073}" destId="{DD8DDB1B-1EE2-8741-82D7-2BCF64AB8369}" srcOrd="0" destOrd="0" presId="urn:microsoft.com/office/officeart/2005/8/layout/radial5"/>
    <dgm:cxn modelId="{AE0C984E-8FA4-1245-94DE-9E416724B504}" srcId="{9FCD681E-4A62-1341-A504-C66CA6521991}" destId="{FBC363E9-D384-384D-AED9-496F37EAEE5B}" srcOrd="0" destOrd="0" parTransId="{603555FA-1F1A-624D-9CB8-154F003238A3}" sibTransId="{D9F0A081-03B3-C446-A62E-423E80314C73}"/>
    <dgm:cxn modelId="{51A34516-3615-FE45-8788-E87BFB2C04AB}" type="presOf" srcId="{42BAC8F3-20F3-4543-8711-E95BF6897C00}" destId="{2AF9B967-BB7D-6F49-88AD-68C015DA80A8}" srcOrd="0" destOrd="0" presId="urn:microsoft.com/office/officeart/2005/8/layout/radial5"/>
    <dgm:cxn modelId="{69D3DE69-4768-0648-85B9-F8FE630C675A}" type="presOf" srcId="{42BAC8F3-20F3-4543-8711-E95BF6897C00}" destId="{CB4717B5-35BE-114D-8FDC-CC4B969DE071}" srcOrd="1" destOrd="0" presId="urn:microsoft.com/office/officeart/2005/8/layout/radial5"/>
    <dgm:cxn modelId="{ED588744-031B-6145-9632-D1B10FB8D225}" type="presOf" srcId="{038D6FFD-4CFB-C640-BB53-35A1EB5CA0F5}" destId="{A5A0A352-E957-DD4A-A34C-EA3D2424FD20}" srcOrd="0" destOrd="0" presId="urn:microsoft.com/office/officeart/2005/8/layout/radial5"/>
    <dgm:cxn modelId="{0E923A29-06C2-FA47-B969-D6BB8693B247}" type="presOf" srcId="{D4274149-CE46-0148-A9C9-6EEB891F375F}" destId="{7B4A077F-4110-1D44-BEBF-3D4CD1E80261}" srcOrd="1" destOrd="0" presId="urn:microsoft.com/office/officeart/2005/8/layout/radial5"/>
    <dgm:cxn modelId="{235EC60E-AA20-0041-8336-0086DF475439}" type="presOf" srcId="{4DCF31A7-4D0E-154D-8630-BB17905D727E}" destId="{54869FC7-2AE3-034C-BD6C-014B34EBF271}" srcOrd="0" destOrd="0" presId="urn:microsoft.com/office/officeart/2005/8/layout/radial5"/>
    <dgm:cxn modelId="{1CDD1D44-76E7-EC4C-8C3C-435F62E504F8}" type="presOf" srcId="{5FE7E3BA-DDA9-AA41-9FEA-DBA2236E4BE1}" destId="{633F6C26-7F0E-2941-9656-4BA2B0789C18}" srcOrd="1" destOrd="0" presId="urn:microsoft.com/office/officeart/2005/8/layout/radial5"/>
    <dgm:cxn modelId="{365DC25A-C098-F449-829F-860C03055BFD}" type="presParOf" srcId="{309BFCB6-6DB4-7949-B738-FD058740651E}" destId="{21D0FA60-487E-E940-9327-515AAC13FE98}" srcOrd="0" destOrd="0" presId="urn:microsoft.com/office/officeart/2005/8/layout/radial5"/>
    <dgm:cxn modelId="{450061FD-B84C-F147-B40A-4E83788EE124}" type="presParOf" srcId="{309BFCB6-6DB4-7949-B738-FD058740651E}" destId="{B52C5EA5-78A0-A740-B40A-8FE6DE8E62FE}" srcOrd="1" destOrd="0" presId="urn:microsoft.com/office/officeart/2005/8/layout/radial5"/>
    <dgm:cxn modelId="{5686C689-56E8-7442-A88D-2E0895447AD5}" type="presParOf" srcId="{B52C5EA5-78A0-A740-B40A-8FE6DE8E62FE}" destId="{633F6C26-7F0E-2941-9656-4BA2B0789C18}" srcOrd="0" destOrd="0" presId="urn:microsoft.com/office/officeart/2005/8/layout/radial5"/>
    <dgm:cxn modelId="{2270B17C-98A8-4446-B08A-4D453DD19306}" type="presParOf" srcId="{309BFCB6-6DB4-7949-B738-FD058740651E}" destId="{F22862A7-DA3B-DC46-A58A-C16B092C338B}" srcOrd="2" destOrd="0" presId="urn:microsoft.com/office/officeart/2005/8/layout/radial5"/>
    <dgm:cxn modelId="{D5FB0D4D-5E0D-0E44-8168-C8B74DEFEDDA}" type="presParOf" srcId="{309BFCB6-6DB4-7949-B738-FD058740651E}" destId="{F55E4A63-B35B-F34B-88F9-27CC431421FB}" srcOrd="3" destOrd="0" presId="urn:microsoft.com/office/officeart/2005/8/layout/radial5"/>
    <dgm:cxn modelId="{89BAE2B6-BDFF-D740-9881-91EF14A5DCE7}" type="presParOf" srcId="{F55E4A63-B35B-F34B-88F9-27CC431421FB}" destId="{B34629D7-4EAB-534C-A0E2-88F4A5F63122}" srcOrd="0" destOrd="0" presId="urn:microsoft.com/office/officeart/2005/8/layout/radial5"/>
    <dgm:cxn modelId="{7278A841-9E8E-2F43-84F4-B3B87866F1EB}" type="presParOf" srcId="{309BFCB6-6DB4-7949-B738-FD058740651E}" destId="{54869FC7-2AE3-034C-BD6C-014B34EBF271}" srcOrd="4" destOrd="0" presId="urn:microsoft.com/office/officeart/2005/8/layout/radial5"/>
    <dgm:cxn modelId="{1C873F7C-B83F-5543-BDC4-18171AC56BA8}" type="presParOf" srcId="{309BFCB6-6DB4-7949-B738-FD058740651E}" destId="{2AF9B967-BB7D-6F49-88AD-68C015DA80A8}" srcOrd="5" destOrd="0" presId="urn:microsoft.com/office/officeart/2005/8/layout/radial5"/>
    <dgm:cxn modelId="{F3470742-E800-8347-BE04-EE54D0F6F3C0}" type="presParOf" srcId="{2AF9B967-BB7D-6F49-88AD-68C015DA80A8}" destId="{CB4717B5-35BE-114D-8FDC-CC4B969DE071}" srcOrd="0" destOrd="0" presId="urn:microsoft.com/office/officeart/2005/8/layout/radial5"/>
    <dgm:cxn modelId="{FA149DCB-2059-7642-95E0-B600755C951C}" type="presParOf" srcId="{309BFCB6-6DB4-7949-B738-FD058740651E}" destId="{DD8DDB1B-1EE2-8741-82D7-2BCF64AB8369}" srcOrd="6" destOrd="0" presId="urn:microsoft.com/office/officeart/2005/8/layout/radial5"/>
    <dgm:cxn modelId="{C880694C-7BDC-9640-B589-84A9621C9874}" type="presParOf" srcId="{309BFCB6-6DB4-7949-B738-FD058740651E}" destId="{8E652B11-3C6C-2D4F-ABAC-74E9882ACFA9}" srcOrd="7" destOrd="0" presId="urn:microsoft.com/office/officeart/2005/8/layout/radial5"/>
    <dgm:cxn modelId="{B0F990EA-6603-0D4E-A3D5-5959A5D30D56}" type="presParOf" srcId="{8E652B11-3C6C-2D4F-ABAC-74E9882ACFA9}" destId="{400677F0-6229-9447-A8D0-59DBAB7E8919}" srcOrd="0" destOrd="0" presId="urn:microsoft.com/office/officeart/2005/8/layout/radial5"/>
    <dgm:cxn modelId="{6DC82138-4EDE-1D4E-9DE3-F73B67C17B82}" type="presParOf" srcId="{309BFCB6-6DB4-7949-B738-FD058740651E}" destId="{A5A0A352-E957-DD4A-A34C-EA3D2424FD20}" srcOrd="8" destOrd="0" presId="urn:microsoft.com/office/officeart/2005/8/layout/radial5"/>
    <dgm:cxn modelId="{A37811B8-F237-244D-8DA6-BB5E2C3BED19}" type="presParOf" srcId="{309BFCB6-6DB4-7949-B738-FD058740651E}" destId="{C16982B9-2477-5941-B732-B89761DE1FE2}" srcOrd="9" destOrd="0" presId="urn:microsoft.com/office/officeart/2005/8/layout/radial5"/>
    <dgm:cxn modelId="{A9676B24-84F1-1C48-AAF6-DF8095670B31}" type="presParOf" srcId="{C16982B9-2477-5941-B732-B89761DE1FE2}" destId="{7B4A077F-4110-1D44-BEBF-3D4CD1E80261}" srcOrd="0" destOrd="0" presId="urn:microsoft.com/office/officeart/2005/8/layout/radial5"/>
    <dgm:cxn modelId="{B46FF711-242D-1B4C-BDFF-BA54AF512C24}" type="presParOf" srcId="{309BFCB6-6DB4-7949-B738-FD058740651E}" destId="{69561B9A-2528-AB4B-ADCE-449CE7A89466}" srcOrd="10" destOrd="0" presId="urn:microsoft.com/office/officeart/2005/8/layout/radial5"/>
    <dgm:cxn modelId="{AA6792B2-193F-414D-BEE5-F9A9E3A2E9AC}" type="presParOf" srcId="{309BFCB6-6DB4-7949-B738-FD058740651E}" destId="{14F3E76D-D574-6440-84A3-B4055AE1A66A}" srcOrd="11" destOrd="0" presId="urn:microsoft.com/office/officeart/2005/8/layout/radial5"/>
    <dgm:cxn modelId="{616F5041-7AB3-3042-BD03-F20A76F11A4B}" type="presParOf" srcId="{14F3E76D-D574-6440-84A3-B4055AE1A66A}" destId="{1B521199-16D0-3D45-9E47-98DBE99700E9}" srcOrd="0" destOrd="0" presId="urn:microsoft.com/office/officeart/2005/8/layout/radial5"/>
    <dgm:cxn modelId="{602E37F3-81BD-B746-9E35-E5049A59A854}" type="presParOf" srcId="{309BFCB6-6DB4-7949-B738-FD058740651E}" destId="{34618DBB-2383-A047-BE33-FED3E0732D3D}" srcOrd="12" destOrd="0" presId="urn:microsoft.com/office/officeart/2005/8/layout/radial5"/>
    <dgm:cxn modelId="{EAAA6203-EFC1-7044-9C31-543A47E581FA}" type="presParOf" srcId="{309BFCB6-6DB4-7949-B738-FD058740651E}" destId="{802CDB40-888F-E94D-916E-7BBFE180B683}" srcOrd="13" destOrd="0" presId="urn:microsoft.com/office/officeart/2005/8/layout/radial5"/>
    <dgm:cxn modelId="{1AB0D12D-CECF-F54B-BE92-6168BF59F4C8}" type="presParOf" srcId="{802CDB40-888F-E94D-916E-7BBFE180B683}" destId="{1E49AF59-669F-AD4B-AE05-450C2AE655E0}" srcOrd="0" destOrd="0" presId="urn:microsoft.com/office/officeart/2005/8/layout/radial5"/>
    <dgm:cxn modelId="{0E70DB39-348B-8A46-BCA4-DCF3E07C1888}" type="presParOf" srcId="{309BFCB6-6DB4-7949-B738-FD058740651E}" destId="{C73205FD-7110-BF4F-B2A5-3C4ED9E98F32}"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5DBC3F-5FA3-4640-B07D-DA6563EC8F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de-DE"/>
        </a:p>
      </dgm:t>
    </dgm:pt>
    <dgm:pt modelId="{DD5BD53A-D83F-48F9-824C-DBF09F5E5940}">
      <dgm:prSet custT="1"/>
      <dgm:spPr>
        <a:solidFill>
          <a:schemeClr val="bg1">
            <a:lumMod val="95000"/>
          </a:schemeClr>
        </a:solidFill>
        <a:ln>
          <a:solidFill>
            <a:srgbClr val="FFC000"/>
          </a:solidFill>
        </a:ln>
      </dgm:spPr>
      <dgm:t>
        <a:bodyPr/>
        <a:lstStyle/>
        <a:p>
          <a:pPr algn="ctr"/>
          <a:r>
            <a:rPr lang="de-DE" sz="1400" b="1" dirty="0" err="1">
              <a:solidFill>
                <a:schemeClr val="accent4"/>
              </a:solidFill>
              <a:latin typeface="+mn-lt"/>
            </a:rPr>
            <a:t>Hypertextualität</a:t>
          </a:r>
          <a:endParaRPr lang="de-DE" sz="1400" b="1" dirty="0">
            <a:solidFill>
              <a:schemeClr val="accent4"/>
            </a:solidFill>
            <a:latin typeface="+mn-lt"/>
          </a:endParaRPr>
        </a:p>
      </dgm:t>
    </dgm:pt>
    <dgm:pt modelId="{D9FD6F86-2D39-4D86-9E42-0C7315761552}" type="parTrans" cxnId="{2E3B7413-CDD9-4779-9922-944BF5AE5DB3}">
      <dgm:prSet/>
      <dgm:spPr/>
      <dgm:t>
        <a:bodyPr/>
        <a:lstStyle/>
        <a:p>
          <a:endParaRPr lang="de-DE"/>
        </a:p>
      </dgm:t>
    </dgm:pt>
    <dgm:pt modelId="{531C87E7-A72B-40BB-A43B-4029DE379413}" type="sibTrans" cxnId="{2E3B7413-CDD9-4779-9922-944BF5AE5DB3}">
      <dgm:prSet/>
      <dgm:spPr/>
      <dgm:t>
        <a:bodyPr/>
        <a:lstStyle/>
        <a:p>
          <a:endParaRPr lang="de-DE"/>
        </a:p>
      </dgm:t>
    </dgm:pt>
    <dgm:pt modelId="{6D1953BF-CCD2-4F86-B557-BCFA0E4216C4}">
      <dgm:prSet phldrT="[Text]" custT="1"/>
      <dgm:spPr>
        <a:solidFill>
          <a:schemeClr val="bg1">
            <a:lumMod val="95000"/>
          </a:schemeClr>
        </a:solidFill>
        <a:ln>
          <a:solidFill>
            <a:srgbClr val="00B050"/>
          </a:solidFill>
        </a:ln>
      </dgm:spPr>
      <dgm:t>
        <a:bodyPr/>
        <a:lstStyle/>
        <a:p>
          <a:pPr algn="ctr"/>
          <a:r>
            <a:rPr lang="de-DE" sz="1400" b="1" dirty="0" err="1">
              <a:solidFill>
                <a:srgbClr val="00B050"/>
              </a:solidFill>
              <a:latin typeface="+mn-lt"/>
            </a:rPr>
            <a:t>Symmedialität</a:t>
          </a:r>
          <a:endParaRPr lang="de-DE" sz="1400" b="1" dirty="0">
            <a:solidFill>
              <a:srgbClr val="00B050"/>
            </a:solidFill>
            <a:latin typeface="+mn-lt"/>
          </a:endParaRPr>
        </a:p>
      </dgm:t>
    </dgm:pt>
    <dgm:pt modelId="{7A9ED787-D7B1-492D-820F-703A04E15C49}" type="sibTrans" cxnId="{2EC7BCB3-65A8-4EC0-8B3D-E5523996A65F}">
      <dgm:prSet/>
      <dgm:spPr/>
      <dgm:t>
        <a:bodyPr/>
        <a:lstStyle/>
        <a:p>
          <a:endParaRPr lang="de-DE"/>
        </a:p>
      </dgm:t>
    </dgm:pt>
    <dgm:pt modelId="{7E342DC8-3A32-4D86-B4E2-C88D991D33D1}" type="parTrans" cxnId="{2EC7BCB3-65A8-4EC0-8B3D-E5523996A65F}">
      <dgm:prSet/>
      <dgm:spPr/>
      <dgm:t>
        <a:bodyPr/>
        <a:lstStyle/>
        <a:p>
          <a:endParaRPr lang="de-DE"/>
        </a:p>
      </dgm:t>
    </dgm:pt>
    <dgm:pt modelId="{DB1D23BB-3361-42F2-AD87-8F5E93043D15}">
      <dgm:prSet custT="1"/>
      <dgm:spPr>
        <a:ln>
          <a:solidFill>
            <a:srgbClr val="00B050"/>
          </a:solidFill>
        </a:ln>
      </dgm:spPr>
      <dgm:t>
        <a:bodyPr/>
        <a:lstStyle/>
        <a:p>
          <a:pPr marL="114300" lvl="1" indent="0" algn="l" defTabSz="533400">
            <a:lnSpc>
              <a:spcPct val="90000"/>
            </a:lnSpc>
            <a:spcBef>
              <a:spcPct val="0"/>
            </a:spcBef>
            <a:spcAft>
              <a:spcPct val="15000"/>
            </a:spcAft>
          </a:pPr>
          <a:r>
            <a:rPr lang="de-DE" sz="1200" kern="1200" dirty="0" err="1">
              <a:solidFill>
                <a:srgbClr val="00B050"/>
              </a:solidFill>
              <a:latin typeface="+mn-lt"/>
            </a:rPr>
            <a:t>Sticky</a:t>
          </a:r>
          <a:r>
            <a:rPr lang="de-DE" sz="1200" kern="1200" dirty="0">
              <a:solidFill>
                <a:srgbClr val="00B050"/>
              </a:solidFill>
              <a:latin typeface="+mn-lt"/>
            </a:rPr>
            <a:t> Notes</a:t>
          </a:r>
        </a:p>
      </dgm:t>
    </dgm:pt>
    <dgm:pt modelId="{26607564-5387-4865-8B0B-9CD0477B7FFF}" type="sibTrans" cxnId="{3B0849E2-D7F8-4DDA-A3D4-AD34B3D90475}">
      <dgm:prSet/>
      <dgm:spPr/>
      <dgm:t>
        <a:bodyPr/>
        <a:lstStyle/>
        <a:p>
          <a:endParaRPr lang="de-DE"/>
        </a:p>
      </dgm:t>
    </dgm:pt>
    <dgm:pt modelId="{6D4DB1D3-6501-4EBF-B7C2-756199B182CA}" type="parTrans" cxnId="{3B0849E2-D7F8-4DDA-A3D4-AD34B3D90475}">
      <dgm:prSet/>
      <dgm:spPr/>
      <dgm:t>
        <a:bodyPr/>
        <a:lstStyle/>
        <a:p>
          <a:endParaRPr lang="de-DE"/>
        </a:p>
      </dgm:t>
    </dgm:pt>
    <dgm:pt modelId="{48E91217-B081-4B90-9165-FDB93132ED47}">
      <dgm:prSet custT="1"/>
      <dgm:spPr>
        <a:solidFill>
          <a:schemeClr val="bg1">
            <a:lumMod val="95000"/>
          </a:schemeClr>
        </a:solidFill>
        <a:ln w="12700" cap="flat" cmpd="sng" algn="ctr">
          <a:solidFill>
            <a:srgbClr val="AB1A7E"/>
          </a:solidFill>
          <a:prstDash val="solid"/>
          <a:miter lim="800000"/>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de-DE" sz="1400" b="1" kern="1200" dirty="0">
              <a:solidFill>
                <a:srgbClr val="B41C89"/>
              </a:solidFill>
              <a:latin typeface="+mn-lt"/>
              <a:ea typeface="+mn-ea"/>
              <a:cs typeface="+mn-cs"/>
            </a:rPr>
            <a:t>Interaktivität</a:t>
          </a:r>
        </a:p>
      </dgm:t>
    </dgm:pt>
    <dgm:pt modelId="{007DF966-0403-4225-93AB-BB14645E7243}" type="parTrans" cxnId="{6EDDE7EF-9F0D-4BC4-8D2F-50FBFA8242DB}">
      <dgm:prSet/>
      <dgm:spPr/>
      <dgm:t>
        <a:bodyPr/>
        <a:lstStyle/>
        <a:p>
          <a:endParaRPr lang="de-DE"/>
        </a:p>
      </dgm:t>
    </dgm:pt>
    <dgm:pt modelId="{D9BA117A-81F3-4EC4-9165-381D76142C00}" type="sibTrans" cxnId="{6EDDE7EF-9F0D-4BC4-8D2F-50FBFA8242DB}">
      <dgm:prSet/>
      <dgm:spPr/>
      <dgm:t>
        <a:bodyPr/>
        <a:lstStyle/>
        <a:p>
          <a:endParaRPr lang="de-DE"/>
        </a:p>
      </dgm:t>
    </dgm:pt>
    <dgm:pt modelId="{6BCD1ADE-74C2-44A6-B1EF-3357CC4EB0E1}">
      <dgm:prSet custT="1"/>
      <dgm:spPr>
        <a:ln>
          <a:solidFill>
            <a:srgbClr val="B41C89"/>
          </a:solidFill>
        </a:ln>
      </dgm:spPr>
      <dgm:t>
        <a:bodyPr/>
        <a:lstStyle/>
        <a:p>
          <a:r>
            <a:rPr lang="de-DE" sz="1200" dirty="0">
              <a:solidFill>
                <a:srgbClr val="B41C89"/>
              </a:solidFill>
            </a:rPr>
            <a:t>Zusammentragen des Vorwissens</a:t>
          </a:r>
          <a:endParaRPr lang="de-DE" sz="1200" dirty="0">
            <a:solidFill>
              <a:srgbClr val="B41C89"/>
            </a:solidFill>
            <a:latin typeface="+mn-lt"/>
          </a:endParaRPr>
        </a:p>
      </dgm:t>
    </dgm:pt>
    <dgm:pt modelId="{FCFD670C-486B-45DE-A481-806FB0A39946}" type="parTrans" cxnId="{C915235E-3B5E-4705-902B-B47C678AB49D}">
      <dgm:prSet/>
      <dgm:spPr/>
      <dgm:t>
        <a:bodyPr/>
        <a:lstStyle/>
        <a:p>
          <a:endParaRPr lang="de-DE"/>
        </a:p>
      </dgm:t>
    </dgm:pt>
    <dgm:pt modelId="{A6317D30-6F2B-4681-9178-2A30AEDCA8F1}" type="sibTrans" cxnId="{C915235E-3B5E-4705-902B-B47C678AB49D}">
      <dgm:prSet/>
      <dgm:spPr/>
      <dgm:t>
        <a:bodyPr/>
        <a:lstStyle/>
        <a:p>
          <a:endParaRPr lang="de-DE"/>
        </a:p>
      </dgm:t>
    </dgm:pt>
    <dgm:pt modelId="{B1A42765-A50F-0B4F-83BC-D4E07BF366C0}">
      <dgm:prSet custT="1"/>
      <dgm:spPr>
        <a:ln>
          <a:solidFill>
            <a:srgbClr val="00B050"/>
          </a:solidFill>
        </a:ln>
      </dgm:spPr>
      <dgm:t>
        <a:bodyPr/>
        <a:lstStyle/>
        <a:p>
          <a:pPr marL="114300" lvl="1" indent="0" algn="l" defTabSz="533400">
            <a:lnSpc>
              <a:spcPct val="90000"/>
            </a:lnSpc>
            <a:spcBef>
              <a:spcPct val="0"/>
            </a:spcBef>
            <a:spcAft>
              <a:spcPct val="15000"/>
            </a:spcAft>
          </a:pPr>
          <a:r>
            <a:rPr lang="de-DE" sz="1200" kern="1200" dirty="0">
              <a:solidFill>
                <a:srgbClr val="00B050"/>
              </a:solidFill>
              <a:latin typeface="+mn-lt"/>
            </a:rPr>
            <a:t>schriftliche Kommentare</a:t>
          </a:r>
        </a:p>
      </dgm:t>
    </dgm:pt>
    <dgm:pt modelId="{70C63F70-B871-3A46-8AF5-5DDD9A25F2EC}" type="parTrans" cxnId="{197BE1BC-7D62-1746-8382-1A8534663B05}">
      <dgm:prSet/>
      <dgm:spPr/>
      <dgm:t>
        <a:bodyPr/>
        <a:lstStyle/>
        <a:p>
          <a:endParaRPr lang="de-DE"/>
        </a:p>
      </dgm:t>
    </dgm:pt>
    <dgm:pt modelId="{BD8E77A5-0412-F545-85AE-3769B6111152}" type="sibTrans" cxnId="{197BE1BC-7D62-1746-8382-1A8534663B05}">
      <dgm:prSet/>
      <dgm:spPr/>
      <dgm:t>
        <a:bodyPr/>
        <a:lstStyle/>
        <a:p>
          <a:endParaRPr lang="de-DE"/>
        </a:p>
      </dgm:t>
    </dgm:pt>
    <dgm:pt modelId="{A6998E86-4EF3-504A-943B-4B074023804A}">
      <dgm:prSet custT="1"/>
      <dgm:spPr>
        <a:ln>
          <a:solidFill>
            <a:srgbClr val="00B050"/>
          </a:solidFill>
        </a:ln>
      </dgm:spPr>
      <dgm:t>
        <a:bodyPr/>
        <a:lstStyle/>
        <a:p>
          <a:pPr marL="114300" lvl="1" indent="0" algn="l" defTabSz="533400">
            <a:lnSpc>
              <a:spcPct val="90000"/>
            </a:lnSpc>
            <a:spcBef>
              <a:spcPct val="0"/>
            </a:spcBef>
            <a:spcAft>
              <a:spcPct val="15000"/>
            </a:spcAft>
          </a:pPr>
          <a:r>
            <a:rPr lang="de-DE" sz="1200" kern="1200" dirty="0">
              <a:solidFill>
                <a:srgbClr val="00B050"/>
              </a:solidFill>
              <a:latin typeface="+mn-lt"/>
            </a:rPr>
            <a:t>unterstützende Darstellungsformen (z.B. Bilder, Audios, Videos)</a:t>
          </a:r>
        </a:p>
      </dgm:t>
    </dgm:pt>
    <dgm:pt modelId="{52AF9D2A-A3B8-7D48-BA2D-AD331337AC21}" type="parTrans" cxnId="{EDC25296-E82C-9340-A521-61166E067EE6}">
      <dgm:prSet/>
      <dgm:spPr/>
      <dgm:t>
        <a:bodyPr/>
        <a:lstStyle/>
        <a:p>
          <a:endParaRPr lang="de-DE"/>
        </a:p>
      </dgm:t>
    </dgm:pt>
    <dgm:pt modelId="{E2B24100-6560-7E40-9172-8676C0A36DDA}" type="sibTrans" cxnId="{EDC25296-E82C-9340-A521-61166E067EE6}">
      <dgm:prSet/>
      <dgm:spPr/>
      <dgm:t>
        <a:bodyPr/>
        <a:lstStyle/>
        <a:p>
          <a:endParaRPr lang="de-DE"/>
        </a:p>
      </dgm:t>
    </dgm:pt>
    <dgm:pt modelId="{4F23554D-17DA-5A48-AB06-3778F2A39558}">
      <dgm:prSet custT="1"/>
      <dgm:spPr>
        <a:ln>
          <a:solidFill>
            <a:srgbClr val="B41C89"/>
          </a:solidFill>
        </a:ln>
      </dgm:spPr>
      <dgm:t>
        <a:bodyPr/>
        <a:lstStyle/>
        <a:p>
          <a:r>
            <a:rPr lang="de-DE" sz="1200" dirty="0">
              <a:solidFill>
                <a:srgbClr val="B41C89"/>
              </a:solidFill>
              <a:latin typeface="+mn-lt"/>
            </a:rPr>
            <a:t>Kommunikation über verschiedene Kanäle möglich (</a:t>
          </a:r>
          <a:r>
            <a:rPr lang="de-DE" sz="1200" dirty="0" err="1">
              <a:solidFill>
                <a:srgbClr val="B41C89"/>
              </a:solidFill>
              <a:latin typeface="+mn-lt"/>
            </a:rPr>
            <a:t>Mural</a:t>
          </a:r>
          <a:r>
            <a:rPr lang="de-DE" sz="1200" dirty="0">
              <a:solidFill>
                <a:srgbClr val="B41C89"/>
              </a:solidFill>
              <a:latin typeface="+mn-lt"/>
            </a:rPr>
            <a:t>-Board, Chat, Kommentarfunktion)</a:t>
          </a:r>
        </a:p>
      </dgm:t>
    </dgm:pt>
    <dgm:pt modelId="{B051A6E5-238E-884C-8163-506F655175FE}" type="parTrans" cxnId="{92277412-96F2-AC44-9A49-E2F82CF9E244}">
      <dgm:prSet/>
      <dgm:spPr/>
      <dgm:t>
        <a:bodyPr/>
        <a:lstStyle/>
        <a:p>
          <a:endParaRPr lang="de-DE"/>
        </a:p>
      </dgm:t>
    </dgm:pt>
    <dgm:pt modelId="{126EAD66-C45A-A049-8691-E22F27A4700A}" type="sibTrans" cxnId="{92277412-96F2-AC44-9A49-E2F82CF9E244}">
      <dgm:prSet/>
      <dgm:spPr/>
      <dgm:t>
        <a:bodyPr/>
        <a:lstStyle/>
        <a:p>
          <a:endParaRPr lang="de-DE"/>
        </a:p>
      </dgm:t>
    </dgm:pt>
    <dgm:pt modelId="{450D8786-B687-47A7-B4BD-7E10EBCBD9EB}">
      <dgm:prSet custT="1"/>
      <dgm:spPr>
        <a:solidFill>
          <a:schemeClr val="bg1"/>
        </a:solidFill>
        <a:ln>
          <a:solidFill>
            <a:srgbClr val="FFC000"/>
          </a:solidFill>
        </a:ln>
      </dgm:spPr>
      <dgm:t>
        <a:bodyPr/>
        <a:lstStyle/>
        <a:p>
          <a:r>
            <a:rPr lang="de-DE" sz="1200" dirty="0">
              <a:solidFill>
                <a:srgbClr val="FF6600"/>
              </a:solidFill>
              <a:latin typeface="Calibri" panose="020F0502020204030204"/>
            </a:rPr>
            <a:t>Verlinkung zu anderen Texten (z.B. Online-Wörterbücher, Übersetzungswebsites, </a:t>
          </a:r>
          <a:r>
            <a:rPr lang="de-DE" sz="1200" i="1" dirty="0">
              <a:solidFill>
                <a:srgbClr val="FF6600"/>
              </a:solidFill>
              <a:latin typeface="Calibri" panose="020F0502020204030204"/>
            </a:rPr>
            <a:t>Wikipedia</a:t>
          </a:r>
          <a:r>
            <a:rPr lang="de-DE" sz="1200" dirty="0">
              <a:solidFill>
                <a:srgbClr val="FF6600"/>
              </a:solidFill>
              <a:latin typeface="Calibri" panose="020F0502020204030204"/>
            </a:rPr>
            <a:t>-Einträgen, </a:t>
          </a:r>
          <a:r>
            <a:rPr lang="de-DE" sz="1200" dirty="0" err="1">
              <a:solidFill>
                <a:srgbClr val="FF6600"/>
              </a:solidFill>
              <a:latin typeface="Calibri" panose="020F0502020204030204"/>
            </a:rPr>
            <a:t>Erklärvideos</a:t>
          </a:r>
          <a:r>
            <a:rPr lang="de-DE" sz="1200" dirty="0">
              <a:solidFill>
                <a:srgbClr val="FF6600"/>
              </a:solidFill>
              <a:latin typeface="Calibri" panose="020F0502020204030204"/>
            </a:rPr>
            <a:t>)</a:t>
          </a:r>
          <a:endParaRPr lang="de-DE" sz="1400" b="1" dirty="0">
            <a:solidFill>
              <a:schemeClr val="accent4"/>
            </a:solidFill>
            <a:latin typeface="+mn-lt"/>
          </a:endParaRPr>
        </a:p>
      </dgm:t>
    </dgm:pt>
    <dgm:pt modelId="{4A8D07B8-0C63-463C-950A-D0BDD407CD1E}" type="parTrans" cxnId="{C96F3DDD-AD86-4814-B225-6F1583E04D23}">
      <dgm:prSet/>
      <dgm:spPr/>
      <dgm:t>
        <a:bodyPr/>
        <a:lstStyle/>
        <a:p>
          <a:endParaRPr lang="de-DE"/>
        </a:p>
      </dgm:t>
    </dgm:pt>
    <dgm:pt modelId="{7FD82F1D-CF09-4D28-9CDF-FD73DBA8C687}" type="sibTrans" cxnId="{C96F3DDD-AD86-4814-B225-6F1583E04D23}">
      <dgm:prSet/>
      <dgm:spPr/>
      <dgm:t>
        <a:bodyPr/>
        <a:lstStyle/>
        <a:p>
          <a:endParaRPr lang="de-DE"/>
        </a:p>
      </dgm:t>
    </dgm:pt>
    <dgm:pt modelId="{1FFECCCC-5605-4705-AF79-0DB0A437510A}" type="pres">
      <dgm:prSet presAssocID="{D75DBC3F-5FA3-4640-B07D-DA6563EC8F59}" presName="linear" presStyleCnt="0">
        <dgm:presLayoutVars>
          <dgm:dir/>
          <dgm:animLvl val="lvl"/>
          <dgm:resizeHandles val="exact"/>
        </dgm:presLayoutVars>
      </dgm:prSet>
      <dgm:spPr/>
      <dgm:t>
        <a:bodyPr/>
        <a:lstStyle/>
        <a:p>
          <a:endParaRPr lang="de-DE"/>
        </a:p>
      </dgm:t>
    </dgm:pt>
    <dgm:pt modelId="{62CD7760-2BC5-474F-BD0F-F5227BE5ACCE}" type="pres">
      <dgm:prSet presAssocID="{6D1953BF-CCD2-4F86-B557-BCFA0E4216C4}" presName="parentLin" presStyleCnt="0"/>
      <dgm:spPr/>
    </dgm:pt>
    <dgm:pt modelId="{8A1665BE-AEE9-4685-BEDA-3F4E43F19E93}" type="pres">
      <dgm:prSet presAssocID="{6D1953BF-CCD2-4F86-B557-BCFA0E4216C4}" presName="parentLeftMargin" presStyleLbl="node1" presStyleIdx="0" presStyleCnt="3"/>
      <dgm:spPr/>
      <dgm:t>
        <a:bodyPr/>
        <a:lstStyle/>
        <a:p>
          <a:endParaRPr lang="de-DE"/>
        </a:p>
      </dgm:t>
    </dgm:pt>
    <dgm:pt modelId="{73DA22D7-ED89-473A-96FB-536ED93681BF}" type="pres">
      <dgm:prSet presAssocID="{6D1953BF-CCD2-4F86-B557-BCFA0E4216C4}" presName="parentText" presStyleLbl="node1" presStyleIdx="0" presStyleCnt="3">
        <dgm:presLayoutVars>
          <dgm:chMax val="0"/>
          <dgm:bulletEnabled val="1"/>
        </dgm:presLayoutVars>
      </dgm:prSet>
      <dgm:spPr/>
      <dgm:t>
        <a:bodyPr/>
        <a:lstStyle/>
        <a:p>
          <a:endParaRPr lang="de-DE"/>
        </a:p>
      </dgm:t>
    </dgm:pt>
    <dgm:pt modelId="{38CFFDDE-2F53-467E-8E50-E3C7A2C7A181}" type="pres">
      <dgm:prSet presAssocID="{6D1953BF-CCD2-4F86-B557-BCFA0E4216C4}" presName="negativeSpace" presStyleCnt="0"/>
      <dgm:spPr/>
    </dgm:pt>
    <dgm:pt modelId="{41624DE6-949C-4577-B37C-F4AD876CCB71}" type="pres">
      <dgm:prSet presAssocID="{6D1953BF-CCD2-4F86-B557-BCFA0E4216C4}" presName="childText" presStyleLbl="conFgAcc1" presStyleIdx="0" presStyleCnt="3">
        <dgm:presLayoutVars>
          <dgm:bulletEnabled val="1"/>
        </dgm:presLayoutVars>
      </dgm:prSet>
      <dgm:spPr/>
      <dgm:t>
        <a:bodyPr/>
        <a:lstStyle/>
        <a:p>
          <a:endParaRPr lang="de-DE"/>
        </a:p>
      </dgm:t>
    </dgm:pt>
    <dgm:pt modelId="{D80701AF-2BB7-487B-97AC-13FD22185DF6}" type="pres">
      <dgm:prSet presAssocID="{7A9ED787-D7B1-492D-820F-703A04E15C49}" presName="spaceBetweenRectangles" presStyleCnt="0"/>
      <dgm:spPr/>
    </dgm:pt>
    <dgm:pt modelId="{C9C489D0-323A-42FA-840E-3ACD8C13656A}" type="pres">
      <dgm:prSet presAssocID="{DD5BD53A-D83F-48F9-824C-DBF09F5E5940}" presName="parentLin" presStyleCnt="0"/>
      <dgm:spPr/>
    </dgm:pt>
    <dgm:pt modelId="{0C92D5FE-FB93-493C-8173-EE32D0DE87F4}" type="pres">
      <dgm:prSet presAssocID="{DD5BD53A-D83F-48F9-824C-DBF09F5E5940}" presName="parentLeftMargin" presStyleLbl="node1" presStyleIdx="0" presStyleCnt="3"/>
      <dgm:spPr/>
      <dgm:t>
        <a:bodyPr/>
        <a:lstStyle/>
        <a:p>
          <a:endParaRPr lang="de-DE"/>
        </a:p>
      </dgm:t>
    </dgm:pt>
    <dgm:pt modelId="{5BF92005-F798-428D-813F-FC48576896AB}" type="pres">
      <dgm:prSet presAssocID="{DD5BD53A-D83F-48F9-824C-DBF09F5E5940}" presName="parentText" presStyleLbl="node1" presStyleIdx="1" presStyleCnt="3">
        <dgm:presLayoutVars>
          <dgm:chMax val="0"/>
          <dgm:bulletEnabled val="1"/>
        </dgm:presLayoutVars>
      </dgm:prSet>
      <dgm:spPr/>
      <dgm:t>
        <a:bodyPr/>
        <a:lstStyle/>
        <a:p>
          <a:endParaRPr lang="de-DE"/>
        </a:p>
      </dgm:t>
    </dgm:pt>
    <dgm:pt modelId="{F422D524-2D83-46B4-91FF-DCBA6B1E3218}" type="pres">
      <dgm:prSet presAssocID="{DD5BD53A-D83F-48F9-824C-DBF09F5E5940}" presName="negativeSpace" presStyleCnt="0"/>
      <dgm:spPr/>
    </dgm:pt>
    <dgm:pt modelId="{FF5489DC-9820-4399-95BD-5157FC395839}" type="pres">
      <dgm:prSet presAssocID="{DD5BD53A-D83F-48F9-824C-DBF09F5E5940}" presName="childText" presStyleLbl="conFgAcc1" presStyleIdx="1" presStyleCnt="3">
        <dgm:presLayoutVars>
          <dgm:bulletEnabled val="1"/>
        </dgm:presLayoutVars>
      </dgm:prSet>
      <dgm:spPr/>
      <dgm:t>
        <a:bodyPr/>
        <a:lstStyle/>
        <a:p>
          <a:endParaRPr lang="de-DE"/>
        </a:p>
      </dgm:t>
    </dgm:pt>
    <dgm:pt modelId="{ECF97E22-F598-467E-BA5F-816F7D974253}" type="pres">
      <dgm:prSet presAssocID="{531C87E7-A72B-40BB-A43B-4029DE379413}" presName="spaceBetweenRectangles" presStyleCnt="0"/>
      <dgm:spPr/>
    </dgm:pt>
    <dgm:pt modelId="{E8652457-09D5-4599-A452-A7A12CCD34ED}" type="pres">
      <dgm:prSet presAssocID="{48E91217-B081-4B90-9165-FDB93132ED47}" presName="parentLin" presStyleCnt="0"/>
      <dgm:spPr/>
    </dgm:pt>
    <dgm:pt modelId="{8585350C-7350-459D-A6A0-D21ECB028D70}" type="pres">
      <dgm:prSet presAssocID="{48E91217-B081-4B90-9165-FDB93132ED47}" presName="parentLeftMargin" presStyleLbl="node1" presStyleIdx="1" presStyleCnt="3"/>
      <dgm:spPr/>
      <dgm:t>
        <a:bodyPr/>
        <a:lstStyle/>
        <a:p>
          <a:endParaRPr lang="de-DE"/>
        </a:p>
      </dgm:t>
    </dgm:pt>
    <dgm:pt modelId="{423B65B5-7544-45E4-AA7B-076A3677C9C0}" type="pres">
      <dgm:prSet presAssocID="{48E91217-B081-4B90-9165-FDB93132ED47}" presName="parentText" presStyleLbl="node1" presStyleIdx="2" presStyleCnt="3">
        <dgm:presLayoutVars>
          <dgm:chMax val="0"/>
          <dgm:bulletEnabled val="1"/>
        </dgm:presLayoutVars>
      </dgm:prSet>
      <dgm:spPr/>
      <dgm:t>
        <a:bodyPr/>
        <a:lstStyle/>
        <a:p>
          <a:endParaRPr lang="de-DE"/>
        </a:p>
      </dgm:t>
    </dgm:pt>
    <dgm:pt modelId="{D0E0CF3A-CF53-4C48-B8AC-75F97C975559}" type="pres">
      <dgm:prSet presAssocID="{48E91217-B081-4B90-9165-FDB93132ED47}" presName="negativeSpace" presStyleCnt="0"/>
      <dgm:spPr/>
    </dgm:pt>
    <dgm:pt modelId="{CB40FD14-5E52-4CAD-AFEA-B0B0FDB5A38E}" type="pres">
      <dgm:prSet presAssocID="{48E91217-B081-4B90-9165-FDB93132ED47}" presName="childText" presStyleLbl="conFgAcc1" presStyleIdx="2" presStyleCnt="3">
        <dgm:presLayoutVars>
          <dgm:bulletEnabled val="1"/>
        </dgm:presLayoutVars>
      </dgm:prSet>
      <dgm:spPr/>
      <dgm:t>
        <a:bodyPr/>
        <a:lstStyle/>
        <a:p>
          <a:endParaRPr lang="de-DE"/>
        </a:p>
      </dgm:t>
    </dgm:pt>
  </dgm:ptLst>
  <dgm:cxnLst>
    <dgm:cxn modelId="{6EDDE7EF-9F0D-4BC4-8D2F-50FBFA8242DB}" srcId="{D75DBC3F-5FA3-4640-B07D-DA6563EC8F59}" destId="{48E91217-B081-4B90-9165-FDB93132ED47}" srcOrd="2" destOrd="0" parTransId="{007DF966-0403-4225-93AB-BB14645E7243}" sibTransId="{D9BA117A-81F3-4EC4-9165-381D76142C00}"/>
    <dgm:cxn modelId="{92277412-96F2-AC44-9A49-E2F82CF9E244}" srcId="{48E91217-B081-4B90-9165-FDB93132ED47}" destId="{4F23554D-17DA-5A48-AB06-3778F2A39558}" srcOrd="1" destOrd="0" parTransId="{B051A6E5-238E-884C-8163-506F655175FE}" sibTransId="{126EAD66-C45A-A049-8691-E22F27A4700A}"/>
    <dgm:cxn modelId="{2E3B7413-CDD9-4779-9922-944BF5AE5DB3}" srcId="{D75DBC3F-5FA3-4640-B07D-DA6563EC8F59}" destId="{DD5BD53A-D83F-48F9-824C-DBF09F5E5940}" srcOrd="1" destOrd="0" parTransId="{D9FD6F86-2D39-4D86-9E42-0C7315761552}" sibTransId="{531C87E7-A72B-40BB-A43B-4029DE379413}"/>
    <dgm:cxn modelId="{C915235E-3B5E-4705-902B-B47C678AB49D}" srcId="{48E91217-B081-4B90-9165-FDB93132ED47}" destId="{6BCD1ADE-74C2-44A6-B1EF-3357CC4EB0E1}" srcOrd="0" destOrd="0" parTransId="{FCFD670C-486B-45DE-A481-806FB0A39946}" sibTransId="{A6317D30-6F2B-4681-9178-2A30AEDCA8F1}"/>
    <dgm:cxn modelId="{F494CE0A-0ACF-4C27-B89F-4523C286F248}" type="presOf" srcId="{DD5BD53A-D83F-48F9-824C-DBF09F5E5940}" destId="{0C92D5FE-FB93-493C-8173-EE32D0DE87F4}" srcOrd="0" destOrd="0" presId="urn:microsoft.com/office/officeart/2005/8/layout/list1"/>
    <dgm:cxn modelId="{1FB6A86D-9CAA-4156-B95F-4E1479543934}" type="presOf" srcId="{B1A42765-A50F-0B4F-83BC-D4E07BF366C0}" destId="{41624DE6-949C-4577-B37C-F4AD876CCB71}" srcOrd="0" destOrd="1" presId="urn:microsoft.com/office/officeart/2005/8/layout/list1"/>
    <dgm:cxn modelId="{5AAD7662-3DEB-D645-BA22-E42E7C4ABA56}" type="presOf" srcId="{4F23554D-17DA-5A48-AB06-3778F2A39558}" destId="{CB40FD14-5E52-4CAD-AFEA-B0B0FDB5A38E}" srcOrd="0" destOrd="1" presId="urn:microsoft.com/office/officeart/2005/8/layout/list1"/>
    <dgm:cxn modelId="{3D1CD52A-B643-4024-B8AE-48049A4CF235}" type="presOf" srcId="{D75DBC3F-5FA3-4640-B07D-DA6563EC8F59}" destId="{1FFECCCC-5605-4705-AF79-0DB0A437510A}" srcOrd="0" destOrd="0" presId="urn:microsoft.com/office/officeart/2005/8/layout/list1"/>
    <dgm:cxn modelId="{1D9D110C-EA0C-4956-9F92-7CAB0C98E806}" type="presOf" srcId="{DD5BD53A-D83F-48F9-824C-DBF09F5E5940}" destId="{5BF92005-F798-428D-813F-FC48576896AB}" srcOrd="1" destOrd="0" presId="urn:microsoft.com/office/officeart/2005/8/layout/list1"/>
    <dgm:cxn modelId="{197BE1BC-7D62-1746-8382-1A8534663B05}" srcId="{6D1953BF-CCD2-4F86-B557-BCFA0E4216C4}" destId="{B1A42765-A50F-0B4F-83BC-D4E07BF366C0}" srcOrd="1" destOrd="0" parTransId="{70C63F70-B871-3A46-8AF5-5DDD9A25F2EC}" sibTransId="{BD8E77A5-0412-F545-85AE-3769B6111152}"/>
    <dgm:cxn modelId="{AD523ABD-10B6-4641-97F6-4A90CD9368B9}" type="presOf" srcId="{48E91217-B081-4B90-9165-FDB93132ED47}" destId="{8585350C-7350-459D-A6A0-D21ECB028D70}" srcOrd="0" destOrd="0" presId="urn:microsoft.com/office/officeart/2005/8/layout/list1"/>
    <dgm:cxn modelId="{EDC25296-E82C-9340-A521-61166E067EE6}" srcId="{6D1953BF-CCD2-4F86-B557-BCFA0E4216C4}" destId="{A6998E86-4EF3-504A-943B-4B074023804A}" srcOrd="2" destOrd="0" parTransId="{52AF9D2A-A3B8-7D48-BA2D-AD331337AC21}" sibTransId="{E2B24100-6560-7E40-9172-8676C0A36DDA}"/>
    <dgm:cxn modelId="{C7FDF23D-8EAB-4584-B190-8326135D65BD}" type="presOf" srcId="{48E91217-B081-4B90-9165-FDB93132ED47}" destId="{423B65B5-7544-45E4-AA7B-076A3677C9C0}" srcOrd="1" destOrd="0" presId="urn:microsoft.com/office/officeart/2005/8/layout/list1"/>
    <dgm:cxn modelId="{3B0849E2-D7F8-4DDA-A3D4-AD34B3D90475}" srcId="{6D1953BF-CCD2-4F86-B557-BCFA0E4216C4}" destId="{DB1D23BB-3361-42F2-AD87-8F5E93043D15}" srcOrd="0" destOrd="0" parTransId="{6D4DB1D3-6501-4EBF-B7C2-756199B182CA}" sibTransId="{26607564-5387-4865-8B0B-9CD0477B7FFF}"/>
    <dgm:cxn modelId="{E4E242BF-838B-44BB-B568-0CC88AD80391}" type="presOf" srcId="{450D8786-B687-47A7-B4BD-7E10EBCBD9EB}" destId="{FF5489DC-9820-4399-95BD-5157FC395839}" srcOrd="0" destOrd="0" presId="urn:microsoft.com/office/officeart/2005/8/layout/list1"/>
    <dgm:cxn modelId="{C96F3DDD-AD86-4814-B225-6F1583E04D23}" srcId="{DD5BD53A-D83F-48F9-824C-DBF09F5E5940}" destId="{450D8786-B687-47A7-B4BD-7E10EBCBD9EB}" srcOrd="0" destOrd="0" parTransId="{4A8D07B8-0C63-463C-950A-D0BDD407CD1E}" sibTransId="{7FD82F1D-CF09-4D28-9CDF-FD73DBA8C687}"/>
    <dgm:cxn modelId="{CDD9AB65-45E8-47FC-800E-37FB8DEB546B}" type="presOf" srcId="{A6998E86-4EF3-504A-943B-4B074023804A}" destId="{41624DE6-949C-4577-B37C-F4AD876CCB71}" srcOrd="0" destOrd="2" presId="urn:microsoft.com/office/officeart/2005/8/layout/list1"/>
    <dgm:cxn modelId="{C25DFABD-16A4-4984-A7C8-8325C7D9970F}" type="presOf" srcId="{6BCD1ADE-74C2-44A6-B1EF-3357CC4EB0E1}" destId="{CB40FD14-5E52-4CAD-AFEA-B0B0FDB5A38E}" srcOrd="0" destOrd="0" presId="urn:microsoft.com/office/officeart/2005/8/layout/list1"/>
    <dgm:cxn modelId="{2EC7BCB3-65A8-4EC0-8B3D-E5523996A65F}" srcId="{D75DBC3F-5FA3-4640-B07D-DA6563EC8F59}" destId="{6D1953BF-CCD2-4F86-B557-BCFA0E4216C4}" srcOrd="0" destOrd="0" parTransId="{7E342DC8-3A32-4D86-B4E2-C88D991D33D1}" sibTransId="{7A9ED787-D7B1-492D-820F-703A04E15C49}"/>
    <dgm:cxn modelId="{12752D10-43C7-4894-BCF2-3E9B8F98294E}" type="presOf" srcId="{6D1953BF-CCD2-4F86-B557-BCFA0E4216C4}" destId="{73DA22D7-ED89-473A-96FB-536ED93681BF}" srcOrd="1" destOrd="0" presId="urn:microsoft.com/office/officeart/2005/8/layout/list1"/>
    <dgm:cxn modelId="{BA2FE0F1-EFB0-4BBF-90D2-0496C6BD07DB}" type="presOf" srcId="{6D1953BF-CCD2-4F86-B557-BCFA0E4216C4}" destId="{8A1665BE-AEE9-4685-BEDA-3F4E43F19E93}" srcOrd="0" destOrd="0" presId="urn:microsoft.com/office/officeart/2005/8/layout/list1"/>
    <dgm:cxn modelId="{1C50DEF1-665D-409F-B5E7-3B0CBC1949D0}" type="presOf" srcId="{DB1D23BB-3361-42F2-AD87-8F5E93043D15}" destId="{41624DE6-949C-4577-B37C-F4AD876CCB71}" srcOrd="0" destOrd="0" presId="urn:microsoft.com/office/officeart/2005/8/layout/list1"/>
    <dgm:cxn modelId="{3F5C43F7-4D88-45FA-A77A-8E65C119CAA7}" type="presParOf" srcId="{1FFECCCC-5605-4705-AF79-0DB0A437510A}" destId="{62CD7760-2BC5-474F-BD0F-F5227BE5ACCE}" srcOrd="0" destOrd="0" presId="urn:microsoft.com/office/officeart/2005/8/layout/list1"/>
    <dgm:cxn modelId="{25DDE8A1-729A-411E-9F42-89E35B1A52EB}" type="presParOf" srcId="{62CD7760-2BC5-474F-BD0F-F5227BE5ACCE}" destId="{8A1665BE-AEE9-4685-BEDA-3F4E43F19E93}" srcOrd="0" destOrd="0" presId="urn:microsoft.com/office/officeart/2005/8/layout/list1"/>
    <dgm:cxn modelId="{995E73ED-EE48-4854-810A-37B317E88124}" type="presParOf" srcId="{62CD7760-2BC5-474F-BD0F-F5227BE5ACCE}" destId="{73DA22D7-ED89-473A-96FB-536ED93681BF}" srcOrd="1" destOrd="0" presId="urn:microsoft.com/office/officeart/2005/8/layout/list1"/>
    <dgm:cxn modelId="{4572E10E-5955-440E-B36C-10C64FB3D9C8}" type="presParOf" srcId="{1FFECCCC-5605-4705-AF79-0DB0A437510A}" destId="{38CFFDDE-2F53-467E-8E50-E3C7A2C7A181}" srcOrd="1" destOrd="0" presId="urn:microsoft.com/office/officeart/2005/8/layout/list1"/>
    <dgm:cxn modelId="{ACC7C3F5-4289-45F5-B57B-FA570D6E892F}" type="presParOf" srcId="{1FFECCCC-5605-4705-AF79-0DB0A437510A}" destId="{41624DE6-949C-4577-B37C-F4AD876CCB71}" srcOrd="2" destOrd="0" presId="urn:microsoft.com/office/officeart/2005/8/layout/list1"/>
    <dgm:cxn modelId="{E61734B3-BF6B-4371-9123-86CF410899E7}" type="presParOf" srcId="{1FFECCCC-5605-4705-AF79-0DB0A437510A}" destId="{D80701AF-2BB7-487B-97AC-13FD22185DF6}" srcOrd="3" destOrd="0" presId="urn:microsoft.com/office/officeart/2005/8/layout/list1"/>
    <dgm:cxn modelId="{71CD8175-CB84-4D0C-89C6-8CC14B821755}" type="presParOf" srcId="{1FFECCCC-5605-4705-AF79-0DB0A437510A}" destId="{C9C489D0-323A-42FA-840E-3ACD8C13656A}" srcOrd="4" destOrd="0" presId="urn:microsoft.com/office/officeart/2005/8/layout/list1"/>
    <dgm:cxn modelId="{747490CE-6D66-4DC0-BDBB-A1AFD21915F0}" type="presParOf" srcId="{C9C489D0-323A-42FA-840E-3ACD8C13656A}" destId="{0C92D5FE-FB93-493C-8173-EE32D0DE87F4}" srcOrd="0" destOrd="0" presId="urn:microsoft.com/office/officeart/2005/8/layout/list1"/>
    <dgm:cxn modelId="{3D69B272-9AAC-4482-B647-33A9EB5E35DF}" type="presParOf" srcId="{C9C489D0-323A-42FA-840E-3ACD8C13656A}" destId="{5BF92005-F798-428D-813F-FC48576896AB}" srcOrd="1" destOrd="0" presId="urn:microsoft.com/office/officeart/2005/8/layout/list1"/>
    <dgm:cxn modelId="{C63E6325-9E21-499E-AAB3-3A6A132CE9B8}" type="presParOf" srcId="{1FFECCCC-5605-4705-AF79-0DB0A437510A}" destId="{F422D524-2D83-46B4-91FF-DCBA6B1E3218}" srcOrd="5" destOrd="0" presId="urn:microsoft.com/office/officeart/2005/8/layout/list1"/>
    <dgm:cxn modelId="{F8A70D88-F2EB-41AB-B076-272C6700A2DE}" type="presParOf" srcId="{1FFECCCC-5605-4705-AF79-0DB0A437510A}" destId="{FF5489DC-9820-4399-95BD-5157FC395839}" srcOrd="6" destOrd="0" presId="urn:microsoft.com/office/officeart/2005/8/layout/list1"/>
    <dgm:cxn modelId="{4DDAA709-74C5-4E99-8E34-C3AEB58980D9}" type="presParOf" srcId="{1FFECCCC-5605-4705-AF79-0DB0A437510A}" destId="{ECF97E22-F598-467E-BA5F-816F7D974253}" srcOrd="7" destOrd="0" presId="urn:microsoft.com/office/officeart/2005/8/layout/list1"/>
    <dgm:cxn modelId="{2888D6AE-217E-45DD-BE77-075BB939C5E8}" type="presParOf" srcId="{1FFECCCC-5605-4705-AF79-0DB0A437510A}" destId="{E8652457-09D5-4599-A452-A7A12CCD34ED}" srcOrd="8" destOrd="0" presId="urn:microsoft.com/office/officeart/2005/8/layout/list1"/>
    <dgm:cxn modelId="{E29DB77F-C676-41E0-8B6C-BBFE9AB1E2EA}" type="presParOf" srcId="{E8652457-09D5-4599-A452-A7A12CCD34ED}" destId="{8585350C-7350-459D-A6A0-D21ECB028D70}" srcOrd="0" destOrd="0" presId="urn:microsoft.com/office/officeart/2005/8/layout/list1"/>
    <dgm:cxn modelId="{31675FFC-3AAE-4E0B-A84B-0D23F743EE2E}" type="presParOf" srcId="{E8652457-09D5-4599-A452-A7A12CCD34ED}" destId="{423B65B5-7544-45E4-AA7B-076A3677C9C0}" srcOrd="1" destOrd="0" presId="urn:microsoft.com/office/officeart/2005/8/layout/list1"/>
    <dgm:cxn modelId="{188CFC34-D7AF-4190-A087-61DE0854F9F0}" type="presParOf" srcId="{1FFECCCC-5605-4705-AF79-0DB0A437510A}" destId="{D0E0CF3A-CF53-4C48-B8AC-75F97C975559}" srcOrd="9" destOrd="0" presId="urn:microsoft.com/office/officeart/2005/8/layout/list1"/>
    <dgm:cxn modelId="{C952094B-6722-436F-8462-B0396BE43F1A}" type="presParOf" srcId="{1FFECCCC-5605-4705-AF79-0DB0A437510A}" destId="{CB40FD14-5E52-4CAD-AFEA-B0B0FDB5A38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66CFE7-CD6B-4152-97BE-9E749E4687AC}">
      <dsp:nvSpPr>
        <dsp:cNvPr id="0" name=""/>
        <dsp:cNvSpPr/>
      </dsp:nvSpPr>
      <dsp:spPr>
        <a:xfrm>
          <a:off x="1384" y="624"/>
          <a:ext cx="8566181" cy="1142029"/>
        </a:xfrm>
        <a:prstGeom prst="roundRect">
          <a:avLst>
            <a:gd name="adj" fmla="val 10000"/>
          </a:avLst>
        </a:prstGeom>
        <a:solidFill>
          <a:schemeClr val="accent5">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de-DE" sz="4900" b="1" kern="1200" dirty="0"/>
            <a:t>Scaffolding</a:t>
          </a:r>
        </a:p>
      </dsp:txBody>
      <dsp:txXfrm>
        <a:off x="34833" y="34073"/>
        <a:ext cx="8499283" cy="1075131"/>
      </dsp:txXfrm>
    </dsp:sp>
    <dsp:sp modelId="{E775521C-4A6E-49D3-8D4C-098A954AF810}">
      <dsp:nvSpPr>
        <dsp:cNvPr id="0" name=""/>
        <dsp:cNvSpPr/>
      </dsp:nvSpPr>
      <dsp:spPr>
        <a:xfrm>
          <a:off x="1384"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t>Bedarfs-</a:t>
          </a:r>
          <a:br>
            <a:rPr lang="de-DE" sz="2000" b="1" kern="1200" dirty="0"/>
          </a:br>
          <a:r>
            <a:rPr lang="de-DE" sz="2000" b="1" kern="1200" dirty="0" err="1"/>
            <a:t>analyse</a:t>
          </a:r>
          <a:endParaRPr lang="de-DE" sz="2000" b="1" kern="1200" dirty="0"/>
        </a:p>
      </dsp:txBody>
      <dsp:txXfrm>
        <a:off x="34833" y="1394945"/>
        <a:ext cx="1947725" cy="1075131"/>
      </dsp:txXfrm>
    </dsp:sp>
    <dsp:sp modelId="{78546249-519C-40BE-816A-D91A24FF8FA4}">
      <dsp:nvSpPr>
        <dsp:cNvPr id="0" name=""/>
        <dsp:cNvSpPr/>
      </dsp:nvSpPr>
      <dsp:spPr>
        <a:xfrm>
          <a:off x="2185237"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t>Lernstands-analyse</a:t>
          </a:r>
        </a:p>
      </dsp:txBody>
      <dsp:txXfrm>
        <a:off x="2218686" y="1394945"/>
        <a:ext cx="1947725" cy="1075131"/>
      </dsp:txXfrm>
    </dsp:sp>
    <dsp:sp modelId="{589C3D70-0088-4088-85A6-D3988CB7AE6D}">
      <dsp:nvSpPr>
        <dsp:cNvPr id="0" name=""/>
        <dsp:cNvSpPr/>
      </dsp:nvSpPr>
      <dsp:spPr>
        <a:xfrm>
          <a:off x="4369089"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t>Unterrichts-planung</a:t>
          </a:r>
        </a:p>
      </dsp:txBody>
      <dsp:txXfrm>
        <a:off x="4402538" y="1394945"/>
        <a:ext cx="1947725" cy="1075131"/>
      </dsp:txXfrm>
    </dsp:sp>
    <dsp:sp modelId="{C312E681-CE22-49B3-A1D9-3A21E41158AA}">
      <dsp:nvSpPr>
        <dsp:cNvPr id="0" name=""/>
        <dsp:cNvSpPr/>
      </dsp:nvSpPr>
      <dsp:spPr>
        <a:xfrm>
          <a:off x="6552942" y="1361496"/>
          <a:ext cx="2014623" cy="1142029"/>
        </a:xfrm>
        <a:prstGeom prst="roundRect">
          <a:avLst>
            <a:gd name="adj" fmla="val 10000"/>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a:t>Unterrichts-kommunikation</a:t>
          </a:r>
        </a:p>
      </dsp:txBody>
      <dsp:txXfrm>
        <a:off x="6586391" y="1394945"/>
        <a:ext cx="1947725" cy="1075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0FA60-487E-E940-9327-515AAC13FE98}">
      <dsp:nvSpPr>
        <dsp:cNvPr id="0" name=""/>
        <dsp:cNvSpPr/>
      </dsp:nvSpPr>
      <dsp:spPr>
        <a:xfrm>
          <a:off x="2505224" y="1722810"/>
          <a:ext cx="3111405" cy="22103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de-DE" sz="1800" b="1" kern="1200" dirty="0"/>
            <a:t>spezielle Rezeptions-, Kommunikations- und </a:t>
          </a:r>
          <a:r>
            <a:rPr lang="de-DE" sz="1800" b="1" kern="1200" dirty="0" err="1"/>
            <a:t>Produktionsanforde</a:t>
          </a:r>
          <a:r>
            <a:rPr lang="de-DE" sz="1800" b="1" kern="1200" dirty="0"/>
            <a:t>-rungen digitaler Texte</a:t>
          </a:r>
        </a:p>
      </dsp:txBody>
      <dsp:txXfrm>
        <a:off x="2960879" y="2046504"/>
        <a:ext cx="2200095" cy="1562933"/>
      </dsp:txXfrm>
    </dsp:sp>
    <dsp:sp modelId="{B52C5EA5-78A0-A740-B40A-8FE6DE8E62FE}">
      <dsp:nvSpPr>
        <dsp:cNvPr id="0" name=""/>
        <dsp:cNvSpPr/>
      </dsp:nvSpPr>
      <dsp:spPr>
        <a:xfrm rot="15454649">
          <a:off x="3589553" y="1165880"/>
          <a:ext cx="331287"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rot="10800000">
        <a:off x="3649936" y="1324072"/>
        <a:ext cx="231901" cy="328986"/>
      </dsp:txXfrm>
    </dsp:sp>
    <dsp:sp modelId="{F22862A7-DA3B-DC46-A58A-C16B092C338B}">
      <dsp:nvSpPr>
        <dsp:cNvPr id="0" name=""/>
        <dsp:cNvSpPr/>
      </dsp:nvSpPr>
      <dsp:spPr>
        <a:xfrm>
          <a:off x="2993948" y="0"/>
          <a:ext cx="1138980" cy="11389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DE" sz="1700" kern="1200" dirty="0"/>
            <a:t>digitales Lesen</a:t>
          </a:r>
        </a:p>
      </dsp:txBody>
      <dsp:txXfrm>
        <a:off x="3160748" y="166802"/>
        <a:ext cx="805380" cy="805390"/>
      </dsp:txXfrm>
    </dsp:sp>
    <dsp:sp modelId="{F55E4A63-B35B-F34B-88F9-27CC431421FB}">
      <dsp:nvSpPr>
        <dsp:cNvPr id="0" name=""/>
        <dsp:cNvSpPr/>
      </dsp:nvSpPr>
      <dsp:spPr>
        <a:xfrm rot="19187450">
          <a:off x="5167255" y="1394431"/>
          <a:ext cx="530342"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a:off x="5186054" y="1555450"/>
        <a:ext cx="371239" cy="328986"/>
      </dsp:txXfrm>
    </dsp:sp>
    <dsp:sp modelId="{54869FC7-2AE3-034C-BD6C-014B34EBF271}">
      <dsp:nvSpPr>
        <dsp:cNvPr id="0" name=""/>
        <dsp:cNvSpPr/>
      </dsp:nvSpPr>
      <dsp:spPr>
        <a:xfrm>
          <a:off x="5606155" y="281870"/>
          <a:ext cx="1476694" cy="123140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de-DE" sz="1700" kern="1200" dirty="0"/>
            <a:t>digitales Schreiben</a:t>
          </a:r>
        </a:p>
      </dsp:txBody>
      <dsp:txXfrm>
        <a:off x="5822412" y="462205"/>
        <a:ext cx="1044180" cy="870735"/>
      </dsp:txXfrm>
    </dsp:sp>
    <dsp:sp modelId="{2AF9B967-BB7D-6F49-88AD-68C015DA80A8}">
      <dsp:nvSpPr>
        <dsp:cNvPr id="0" name=""/>
        <dsp:cNvSpPr/>
      </dsp:nvSpPr>
      <dsp:spPr>
        <a:xfrm rot="113153">
          <a:off x="5780550" y="2617012"/>
          <a:ext cx="399397"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a:off x="5780582" y="2724702"/>
        <a:ext cx="279578" cy="328986"/>
      </dsp:txXfrm>
    </dsp:sp>
    <dsp:sp modelId="{DD8DDB1B-1EE2-8741-82D7-2BCF64AB8369}">
      <dsp:nvSpPr>
        <dsp:cNvPr id="0" name=""/>
        <dsp:cNvSpPr/>
      </dsp:nvSpPr>
      <dsp:spPr>
        <a:xfrm>
          <a:off x="6367441" y="2212968"/>
          <a:ext cx="1742200" cy="1439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a:t>digitales Kommunizieren</a:t>
          </a:r>
        </a:p>
      </dsp:txBody>
      <dsp:txXfrm>
        <a:off x="6622580" y="2423743"/>
        <a:ext cx="1231922" cy="1017712"/>
      </dsp:txXfrm>
    </dsp:sp>
    <dsp:sp modelId="{8E652B11-3C6C-2D4F-ABAC-74E9882ACFA9}">
      <dsp:nvSpPr>
        <dsp:cNvPr id="0" name=""/>
        <dsp:cNvSpPr/>
      </dsp:nvSpPr>
      <dsp:spPr>
        <a:xfrm rot="3141010">
          <a:off x="4827567" y="3755790"/>
          <a:ext cx="321341"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a:off x="4846325" y="3827288"/>
        <a:ext cx="224939" cy="328986"/>
      </dsp:txXfrm>
    </dsp:sp>
    <dsp:sp modelId="{A5A0A352-E957-DD4A-A34C-EA3D2424FD20}">
      <dsp:nvSpPr>
        <dsp:cNvPr id="0" name=""/>
        <dsp:cNvSpPr/>
      </dsp:nvSpPr>
      <dsp:spPr>
        <a:xfrm>
          <a:off x="4896549" y="4126048"/>
          <a:ext cx="1451410" cy="1451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a:t>digitales Recherchieren</a:t>
          </a:r>
        </a:p>
      </dsp:txBody>
      <dsp:txXfrm>
        <a:off x="5109103" y="4338602"/>
        <a:ext cx="1026302" cy="1026302"/>
      </dsp:txXfrm>
    </dsp:sp>
    <dsp:sp modelId="{C16982B9-2477-5941-B732-B89761DE1FE2}">
      <dsp:nvSpPr>
        <dsp:cNvPr id="0" name=""/>
        <dsp:cNvSpPr/>
      </dsp:nvSpPr>
      <dsp:spPr>
        <a:xfrm rot="7019722">
          <a:off x="3347528" y="3756923"/>
          <a:ext cx="201013"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rot="10800000">
        <a:off x="3391367" y="3839718"/>
        <a:ext cx="140709" cy="328986"/>
      </dsp:txXfrm>
    </dsp:sp>
    <dsp:sp modelId="{69561B9A-2528-AB4B-ADCE-449CE7A89466}">
      <dsp:nvSpPr>
        <dsp:cNvPr id="0" name=""/>
        <dsp:cNvSpPr/>
      </dsp:nvSpPr>
      <dsp:spPr>
        <a:xfrm>
          <a:off x="2304257" y="4126050"/>
          <a:ext cx="1451410" cy="1451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a:t>digitales Präsentieren</a:t>
          </a:r>
        </a:p>
      </dsp:txBody>
      <dsp:txXfrm>
        <a:off x="2516811" y="4338604"/>
        <a:ext cx="1026302" cy="1026302"/>
      </dsp:txXfrm>
    </dsp:sp>
    <dsp:sp modelId="{14F3E76D-D574-6440-84A3-B4055AE1A66A}">
      <dsp:nvSpPr>
        <dsp:cNvPr id="0" name=""/>
        <dsp:cNvSpPr/>
      </dsp:nvSpPr>
      <dsp:spPr>
        <a:xfrm rot="10209975">
          <a:off x="1713570" y="2909006"/>
          <a:ext cx="596435"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rot="10800000">
        <a:off x="1876855" y="3004621"/>
        <a:ext cx="431942" cy="328986"/>
      </dsp:txXfrm>
    </dsp:sp>
    <dsp:sp modelId="{34618DBB-2383-A047-BE33-FED3E0732D3D}">
      <dsp:nvSpPr>
        <dsp:cNvPr id="0" name=""/>
        <dsp:cNvSpPr/>
      </dsp:nvSpPr>
      <dsp:spPr>
        <a:xfrm>
          <a:off x="0" y="2680382"/>
          <a:ext cx="1451410" cy="1451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a:t>digitales Analysieren</a:t>
          </a:r>
        </a:p>
      </dsp:txBody>
      <dsp:txXfrm>
        <a:off x="212554" y="2892936"/>
        <a:ext cx="1026302" cy="1026302"/>
      </dsp:txXfrm>
    </dsp:sp>
    <dsp:sp modelId="{802CDB40-888F-E94D-916E-7BBFE180B683}">
      <dsp:nvSpPr>
        <dsp:cNvPr id="0" name=""/>
        <dsp:cNvSpPr/>
      </dsp:nvSpPr>
      <dsp:spPr>
        <a:xfrm rot="12575443">
          <a:off x="1954165" y="1552830"/>
          <a:ext cx="688088" cy="5483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de-DE" sz="1700" kern="1200"/>
        </a:p>
      </dsp:txBody>
      <dsp:txXfrm rot="10800000">
        <a:off x="2107931" y="1703105"/>
        <a:ext cx="523595" cy="328986"/>
      </dsp:txXfrm>
    </dsp:sp>
    <dsp:sp modelId="{C73205FD-7110-BF4F-B2A5-3C4ED9E98F32}">
      <dsp:nvSpPr>
        <dsp:cNvPr id="0" name=""/>
        <dsp:cNvSpPr/>
      </dsp:nvSpPr>
      <dsp:spPr>
        <a:xfrm>
          <a:off x="360038" y="412764"/>
          <a:ext cx="1451410" cy="1451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a:t>digitales Gestalten</a:t>
          </a:r>
        </a:p>
      </dsp:txBody>
      <dsp:txXfrm>
        <a:off x="572592" y="625318"/>
        <a:ext cx="1026302" cy="10263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24DE6-949C-4577-B37C-F4AD876CCB71}">
      <dsp:nvSpPr>
        <dsp:cNvPr id="0" name=""/>
        <dsp:cNvSpPr/>
      </dsp:nvSpPr>
      <dsp:spPr>
        <a:xfrm>
          <a:off x="0" y="345873"/>
          <a:ext cx="3344558" cy="1304100"/>
        </a:xfrm>
        <a:prstGeom prst="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79044" rIns="259575" bIns="85344" numCol="1" spcCol="1270" anchor="t" anchorCtr="0">
          <a:noAutofit/>
        </a:bodyPr>
        <a:lstStyle/>
        <a:p>
          <a:pPr marL="114300" lvl="1" indent="0" algn="l" defTabSz="533400">
            <a:lnSpc>
              <a:spcPct val="90000"/>
            </a:lnSpc>
            <a:spcBef>
              <a:spcPct val="0"/>
            </a:spcBef>
            <a:spcAft>
              <a:spcPct val="15000"/>
            </a:spcAft>
            <a:buChar char="••"/>
          </a:pPr>
          <a:r>
            <a:rPr lang="de-DE" sz="1200" kern="1200" dirty="0" err="1">
              <a:solidFill>
                <a:srgbClr val="00B050"/>
              </a:solidFill>
              <a:latin typeface="+mn-lt"/>
            </a:rPr>
            <a:t>Sticky</a:t>
          </a:r>
          <a:r>
            <a:rPr lang="de-DE" sz="1200" kern="1200" dirty="0">
              <a:solidFill>
                <a:srgbClr val="00B050"/>
              </a:solidFill>
              <a:latin typeface="+mn-lt"/>
            </a:rPr>
            <a:t> Notes</a:t>
          </a:r>
        </a:p>
        <a:p>
          <a:pPr marL="114300" lvl="1" indent="0" algn="l" defTabSz="533400">
            <a:lnSpc>
              <a:spcPct val="90000"/>
            </a:lnSpc>
            <a:spcBef>
              <a:spcPct val="0"/>
            </a:spcBef>
            <a:spcAft>
              <a:spcPct val="15000"/>
            </a:spcAft>
            <a:buChar char="••"/>
          </a:pPr>
          <a:r>
            <a:rPr lang="de-DE" sz="1200" kern="1200" dirty="0">
              <a:solidFill>
                <a:srgbClr val="00B050"/>
              </a:solidFill>
              <a:latin typeface="+mn-lt"/>
            </a:rPr>
            <a:t>schriftliche Kommentare</a:t>
          </a:r>
        </a:p>
        <a:p>
          <a:pPr marL="114300" lvl="1" indent="0" algn="l" defTabSz="533400">
            <a:lnSpc>
              <a:spcPct val="90000"/>
            </a:lnSpc>
            <a:spcBef>
              <a:spcPct val="0"/>
            </a:spcBef>
            <a:spcAft>
              <a:spcPct val="15000"/>
            </a:spcAft>
            <a:buChar char="••"/>
          </a:pPr>
          <a:r>
            <a:rPr lang="de-DE" sz="1200" kern="1200" dirty="0">
              <a:solidFill>
                <a:srgbClr val="00B050"/>
              </a:solidFill>
              <a:latin typeface="+mn-lt"/>
            </a:rPr>
            <a:t>unterstützende Darstellungsformen (z.B. Bilder, Audios, Videos)</a:t>
          </a:r>
        </a:p>
      </dsp:txBody>
      <dsp:txXfrm>
        <a:off x="0" y="345873"/>
        <a:ext cx="3344558" cy="1304100"/>
      </dsp:txXfrm>
    </dsp:sp>
    <dsp:sp modelId="{73DA22D7-ED89-473A-96FB-536ED93681BF}">
      <dsp:nvSpPr>
        <dsp:cNvPr id="0" name=""/>
        <dsp:cNvSpPr/>
      </dsp:nvSpPr>
      <dsp:spPr>
        <a:xfrm>
          <a:off x="167227" y="6393"/>
          <a:ext cx="2341190" cy="678960"/>
        </a:xfrm>
        <a:prstGeom prst="roundRect">
          <a:avLst/>
        </a:prstGeom>
        <a:solidFill>
          <a:schemeClr val="bg1">
            <a:lumMod val="9500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91" tIns="0" rIns="88491" bIns="0" numCol="1" spcCol="1270" anchor="ctr" anchorCtr="0">
          <a:noAutofit/>
        </a:bodyPr>
        <a:lstStyle/>
        <a:p>
          <a:pPr lvl="0" algn="ctr" defTabSz="622300">
            <a:lnSpc>
              <a:spcPct val="90000"/>
            </a:lnSpc>
            <a:spcBef>
              <a:spcPct val="0"/>
            </a:spcBef>
            <a:spcAft>
              <a:spcPct val="35000"/>
            </a:spcAft>
          </a:pPr>
          <a:r>
            <a:rPr lang="de-DE" sz="1400" b="1" kern="1200" dirty="0" err="1">
              <a:solidFill>
                <a:srgbClr val="00B050"/>
              </a:solidFill>
              <a:latin typeface="+mn-lt"/>
            </a:rPr>
            <a:t>Symmedialität</a:t>
          </a:r>
          <a:endParaRPr lang="de-DE" sz="1400" b="1" kern="1200" dirty="0">
            <a:solidFill>
              <a:srgbClr val="00B050"/>
            </a:solidFill>
            <a:latin typeface="+mn-lt"/>
          </a:endParaRPr>
        </a:p>
      </dsp:txBody>
      <dsp:txXfrm>
        <a:off x="200371" y="39537"/>
        <a:ext cx="2274902" cy="612672"/>
      </dsp:txXfrm>
    </dsp:sp>
    <dsp:sp modelId="{FF5489DC-9820-4399-95BD-5157FC395839}">
      <dsp:nvSpPr>
        <dsp:cNvPr id="0" name=""/>
        <dsp:cNvSpPr/>
      </dsp:nvSpPr>
      <dsp:spPr>
        <a:xfrm>
          <a:off x="0" y="2113653"/>
          <a:ext cx="3344558" cy="1068637"/>
        </a:xfrm>
        <a:prstGeom prst="rect">
          <a:avLst/>
        </a:prstGeom>
        <a:solidFill>
          <a:schemeClr val="bg1"/>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79044" rIns="259575" bIns="85344" numCol="1" spcCol="1270" anchor="t" anchorCtr="0">
          <a:noAutofit/>
        </a:bodyPr>
        <a:lstStyle/>
        <a:p>
          <a:pPr marL="114300" lvl="1" indent="-114300" algn="l" defTabSz="533400">
            <a:lnSpc>
              <a:spcPct val="90000"/>
            </a:lnSpc>
            <a:spcBef>
              <a:spcPct val="0"/>
            </a:spcBef>
            <a:spcAft>
              <a:spcPct val="15000"/>
            </a:spcAft>
            <a:buChar char="••"/>
          </a:pPr>
          <a:r>
            <a:rPr lang="de-DE" sz="1200" kern="1200" dirty="0">
              <a:solidFill>
                <a:srgbClr val="FF6600"/>
              </a:solidFill>
              <a:latin typeface="Calibri" panose="020F0502020204030204"/>
            </a:rPr>
            <a:t>Verlinkung zu anderen Texten (z.B. Online-Wörterbücher, Übersetzungswebsites, </a:t>
          </a:r>
          <a:r>
            <a:rPr lang="de-DE" sz="1200" i="1" kern="1200" dirty="0">
              <a:solidFill>
                <a:srgbClr val="FF6600"/>
              </a:solidFill>
              <a:latin typeface="Calibri" panose="020F0502020204030204"/>
            </a:rPr>
            <a:t>Wikipedia</a:t>
          </a:r>
          <a:r>
            <a:rPr lang="de-DE" sz="1200" kern="1200" dirty="0">
              <a:solidFill>
                <a:srgbClr val="FF6600"/>
              </a:solidFill>
              <a:latin typeface="Calibri" panose="020F0502020204030204"/>
            </a:rPr>
            <a:t>-Einträgen, </a:t>
          </a:r>
          <a:r>
            <a:rPr lang="de-DE" sz="1200" kern="1200" dirty="0" err="1">
              <a:solidFill>
                <a:srgbClr val="FF6600"/>
              </a:solidFill>
              <a:latin typeface="Calibri" panose="020F0502020204030204"/>
            </a:rPr>
            <a:t>Erklärvideos</a:t>
          </a:r>
          <a:r>
            <a:rPr lang="de-DE" sz="1200" kern="1200" dirty="0">
              <a:solidFill>
                <a:srgbClr val="FF6600"/>
              </a:solidFill>
              <a:latin typeface="Calibri" panose="020F0502020204030204"/>
            </a:rPr>
            <a:t>)</a:t>
          </a:r>
          <a:endParaRPr lang="de-DE" sz="1400" b="1" kern="1200" dirty="0">
            <a:solidFill>
              <a:schemeClr val="accent4"/>
            </a:solidFill>
            <a:latin typeface="+mn-lt"/>
          </a:endParaRPr>
        </a:p>
      </dsp:txBody>
      <dsp:txXfrm>
        <a:off x="0" y="2113653"/>
        <a:ext cx="3344558" cy="1068637"/>
      </dsp:txXfrm>
    </dsp:sp>
    <dsp:sp modelId="{5BF92005-F798-428D-813F-FC48576896AB}">
      <dsp:nvSpPr>
        <dsp:cNvPr id="0" name=""/>
        <dsp:cNvSpPr/>
      </dsp:nvSpPr>
      <dsp:spPr>
        <a:xfrm>
          <a:off x="167227" y="1774173"/>
          <a:ext cx="2341190" cy="678960"/>
        </a:xfrm>
        <a:prstGeom prst="roundRect">
          <a:avLst/>
        </a:prstGeom>
        <a:solidFill>
          <a:schemeClr val="bg1">
            <a:lumMod val="95000"/>
          </a:schemeClr>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491" tIns="0" rIns="88491" bIns="0" numCol="1" spcCol="1270" anchor="ctr" anchorCtr="0">
          <a:noAutofit/>
        </a:bodyPr>
        <a:lstStyle/>
        <a:p>
          <a:pPr lvl="0" algn="ctr" defTabSz="622300">
            <a:lnSpc>
              <a:spcPct val="90000"/>
            </a:lnSpc>
            <a:spcBef>
              <a:spcPct val="0"/>
            </a:spcBef>
            <a:spcAft>
              <a:spcPct val="35000"/>
            </a:spcAft>
          </a:pPr>
          <a:r>
            <a:rPr lang="de-DE" sz="1400" b="1" kern="1200" dirty="0" err="1">
              <a:solidFill>
                <a:schemeClr val="accent4"/>
              </a:solidFill>
              <a:latin typeface="+mn-lt"/>
            </a:rPr>
            <a:t>Hypertextualität</a:t>
          </a:r>
          <a:endParaRPr lang="de-DE" sz="1400" b="1" kern="1200" dirty="0">
            <a:solidFill>
              <a:schemeClr val="accent4"/>
            </a:solidFill>
            <a:latin typeface="+mn-lt"/>
          </a:endParaRPr>
        </a:p>
      </dsp:txBody>
      <dsp:txXfrm>
        <a:off x="200371" y="1807317"/>
        <a:ext cx="2274902" cy="612672"/>
      </dsp:txXfrm>
    </dsp:sp>
    <dsp:sp modelId="{CB40FD14-5E52-4CAD-AFEA-B0B0FDB5A38E}">
      <dsp:nvSpPr>
        <dsp:cNvPr id="0" name=""/>
        <dsp:cNvSpPr/>
      </dsp:nvSpPr>
      <dsp:spPr>
        <a:xfrm>
          <a:off x="0" y="3645971"/>
          <a:ext cx="3344558" cy="1267875"/>
        </a:xfrm>
        <a:prstGeom prst="rect">
          <a:avLst/>
        </a:prstGeom>
        <a:solidFill>
          <a:schemeClr val="lt1">
            <a:alpha val="90000"/>
            <a:hueOff val="0"/>
            <a:satOff val="0"/>
            <a:lumOff val="0"/>
            <a:alphaOff val="0"/>
          </a:schemeClr>
        </a:solidFill>
        <a:ln w="12700" cap="flat" cmpd="sng" algn="ctr">
          <a:solidFill>
            <a:srgbClr val="B41C89"/>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9575" tIns="479044" rIns="259575" bIns="85344" numCol="1" spcCol="1270" anchor="t" anchorCtr="0">
          <a:noAutofit/>
        </a:bodyPr>
        <a:lstStyle/>
        <a:p>
          <a:pPr marL="114300" lvl="1" indent="-114300" algn="l" defTabSz="533400">
            <a:lnSpc>
              <a:spcPct val="90000"/>
            </a:lnSpc>
            <a:spcBef>
              <a:spcPct val="0"/>
            </a:spcBef>
            <a:spcAft>
              <a:spcPct val="15000"/>
            </a:spcAft>
            <a:buChar char="••"/>
          </a:pPr>
          <a:r>
            <a:rPr lang="de-DE" sz="1200" kern="1200" dirty="0">
              <a:solidFill>
                <a:srgbClr val="B41C89"/>
              </a:solidFill>
            </a:rPr>
            <a:t>Zusammentragen des Vorwissens</a:t>
          </a:r>
          <a:endParaRPr lang="de-DE" sz="1200" kern="1200" dirty="0">
            <a:solidFill>
              <a:srgbClr val="B41C89"/>
            </a:solidFill>
            <a:latin typeface="+mn-lt"/>
          </a:endParaRPr>
        </a:p>
        <a:p>
          <a:pPr marL="114300" lvl="1" indent="-114300" algn="l" defTabSz="533400">
            <a:lnSpc>
              <a:spcPct val="90000"/>
            </a:lnSpc>
            <a:spcBef>
              <a:spcPct val="0"/>
            </a:spcBef>
            <a:spcAft>
              <a:spcPct val="15000"/>
            </a:spcAft>
            <a:buChar char="••"/>
          </a:pPr>
          <a:r>
            <a:rPr lang="de-DE" sz="1200" kern="1200" dirty="0">
              <a:solidFill>
                <a:srgbClr val="B41C89"/>
              </a:solidFill>
              <a:latin typeface="+mn-lt"/>
            </a:rPr>
            <a:t>Kommunikation über verschiedene Kanäle möglich (</a:t>
          </a:r>
          <a:r>
            <a:rPr lang="de-DE" sz="1200" kern="1200" dirty="0" err="1">
              <a:solidFill>
                <a:srgbClr val="B41C89"/>
              </a:solidFill>
              <a:latin typeface="+mn-lt"/>
            </a:rPr>
            <a:t>Mural</a:t>
          </a:r>
          <a:r>
            <a:rPr lang="de-DE" sz="1200" kern="1200" dirty="0">
              <a:solidFill>
                <a:srgbClr val="B41C89"/>
              </a:solidFill>
              <a:latin typeface="+mn-lt"/>
            </a:rPr>
            <a:t>-Board, Chat, Kommentarfunktion)</a:t>
          </a:r>
        </a:p>
      </dsp:txBody>
      <dsp:txXfrm>
        <a:off x="0" y="3645971"/>
        <a:ext cx="3344558" cy="1267875"/>
      </dsp:txXfrm>
    </dsp:sp>
    <dsp:sp modelId="{423B65B5-7544-45E4-AA7B-076A3677C9C0}">
      <dsp:nvSpPr>
        <dsp:cNvPr id="0" name=""/>
        <dsp:cNvSpPr/>
      </dsp:nvSpPr>
      <dsp:spPr>
        <a:xfrm>
          <a:off x="167227" y="3306491"/>
          <a:ext cx="2341190" cy="678960"/>
        </a:xfrm>
        <a:prstGeom prst="roundRect">
          <a:avLst/>
        </a:prstGeom>
        <a:solidFill>
          <a:schemeClr val="bg1">
            <a:lumMod val="95000"/>
          </a:schemeClr>
        </a:solidFill>
        <a:ln w="12700" cap="flat" cmpd="sng" algn="ctr">
          <a:solidFill>
            <a:srgbClr val="AB1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400" b="1" kern="1200" dirty="0">
              <a:solidFill>
                <a:srgbClr val="B41C89"/>
              </a:solidFill>
              <a:latin typeface="+mn-lt"/>
              <a:ea typeface="+mn-ea"/>
              <a:cs typeface="+mn-cs"/>
            </a:rPr>
            <a:t>Interaktivität</a:t>
          </a:r>
        </a:p>
      </dsp:txBody>
      <dsp:txXfrm>
        <a:off x="200371" y="3339635"/>
        <a:ext cx="2274902" cy="6126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2A2AC23B-3567-40BA-84F0-B1D122C9F21A}" type="datetimeFigureOut">
              <a:rPr lang="de-DE"/>
              <a:t>19.09.2022</a:t>
            </a:fld>
            <a:endParaRPr lang="de-DE"/>
          </a:p>
        </p:txBody>
      </p:sp>
      <p:sp>
        <p:nvSpPr>
          <p:cNvPr id="4" name="Folienbildplatzhalter 3"/>
          <p:cNvSpPr>
            <a:spLocks noGrp="1" noRot="1" noChangeAspect="1"/>
          </p:cNvSpPr>
          <p:nvPr>
            <p:ph type="sldImg" idx="2"/>
          </p:nvPr>
        </p:nvSpPr>
        <p:spPr bwMode="auto">
          <a:xfrm>
            <a:off x="1371600" y="1143000"/>
            <a:ext cx="4114800" cy="3086100"/>
          </a:xfrm>
          <a:prstGeom prst="rect">
            <a:avLst/>
          </a:prstGeom>
          <a:noFill/>
          <a:ln w="12700">
            <a:solidFill>
              <a:prstClr val="black"/>
            </a:solidFill>
          </a:ln>
        </p:spPr>
        <p:txBody>
          <a:bodyPr vert="horz" lIns="91440" tIns="45720" rIns="91440" bIns="45720" rtlCol="0" anchor="ctr"/>
          <a:lstStyle/>
          <a:p>
            <a:pPr>
              <a:defRPr/>
            </a:pPr>
            <a:endParaRPr lang="de-DE"/>
          </a:p>
        </p:txBody>
      </p:sp>
      <p:sp>
        <p:nvSpPr>
          <p:cNvPr id="5" name="Notizenplatzhalt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6" name="Fußzeilenplatzhalt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F024D04A-F8D8-47C8-8520-512198CA74CF}" type="slidenum">
              <a:rPr lang="de-DE"/>
              <a:t>‹Nr.›</a:t>
            </a:fld>
            <a:endParaRPr lang="de-DE"/>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endParaRPr lang="de-DE" sz="1200" b="0" i="0" u="none" strike="noStrike"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a:t>
            </a:fld>
            <a:endParaRPr lang="de-DE"/>
          </a:p>
        </p:txBody>
      </p:sp>
    </p:spTree>
    <p:extLst>
      <p:ext uri="{BB962C8B-B14F-4D97-AF65-F5344CB8AC3E}">
        <p14:creationId xmlns:p14="http://schemas.microsoft.com/office/powerpoint/2010/main" val="1035111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11</a:t>
            </a:fld>
            <a:endParaRPr lang="de-DE"/>
          </a:p>
        </p:txBody>
      </p:sp>
    </p:spTree>
    <p:extLst>
      <p:ext uri="{BB962C8B-B14F-4D97-AF65-F5344CB8AC3E}">
        <p14:creationId xmlns:p14="http://schemas.microsoft.com/office/powerpoint/2010/main" val="97893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12</a:t>
            </a:fld>
            <a:endParaRPr lang="de-DE"/>
          </a:p>
        </p:txBody>
      </p:sp>
    </p:spTree>
    <p:extLst>
      <p:ext uri="{BB962C8B-B14F-4D97-AF65-F5344CB8AC3E}">
        <p14:creationId xmlns:p14="http://schemas.microsoft.com/office/powerpoint/2010/main" val="352015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endParaRPr lang="de-DE" b="1"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13</a:t>
            </a:fld>
            <a:endParaRPr lang="de-DE"/>
          </a:p>
        </p:txBody>
      </p:sp>
    </p:spTree>
    <p:extLst>
      <p:ext uri="{BB962C8B-B14F-4D97-AF65-F5344CB8AC3E}">
        <p14:creationId xmlns:p14="http://schemas.microsoft.com/office/powerpoint/2010/main" val="3692602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14</a:t>
            </a:fld>
            <a:endParaRPr lang="de-DE"/>
          </a:p>
        </p:txBody>
      </p:sp>
    </p:spTree>
    <p:extLst>
      <p:ext uri="{BB962C8B-B14F-4D97-AF65-F5344CB8AC3E}">
        <p14:creationId xmlns:p14="http://schemas.microsoft.com/office/powerpoint/2010/main" val="20507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solidFill>
                  <a:schemeClr val="tx1"/>
                </a:solidFill>
              </a:rPr>
              <a:t>Unter „Einsatz</a:t>
            </a:r>
            <a:r>
              <a:rPr lang="de-DE" sz="1200" baseline="0" dirty="0" smtClean="0">
                <a:solidFill>
                  <a:schemeClr val="tx1"/>
                </a:solidFill>
              </a:rPr>
              <a:t> im sprachsensiblen Unterricht“</a:t>
            </a:r>
            <a:r>
              <a:rPr lang="de-DE" sz="1200" dirty="0" smtClean="0">
                <a:solidFill>
                  <a:schemeClr val="tx1"/>
                </a:solidFill>
              </a:rPr>
              <a:t> finden Sie </a:t>
            </a:r>
          </a:p>
          <a:p>
            <a:pPr marL="171450" indent="-171450">
              <a:buFont typeface="Arial" panose="020B0604020202020204" pitchFamily="34" charset="0"/>
              <a:buChar char="•"/>
            </a:pPr>
            <a:r>
              <a:rPr lang="de-DE" sz="1200" dirty="0" smtClean="0">
                <a:solidFill>
                  <a:schemeClr val="tx1"/>
                </a:solidFill>
              </a:rPr>
              <a:t>Hinweise dazu, welche Möglichkeiten der </a:t>
            </a:r>
            <a:r>
              <a:rPr lang="de-DE" sz="1200" b="1" dirty="0" smtClean="0">
                <a:solidFill>
                  <a:schemeClr val="tx1"/>
                </a:solidFill>
              </a:rPr>
              <a:t>Gestaltung sprachsensiblen Fachunterrichts </a:t>
            </a:r>
            <a:r>
              <a:rPr lang="de-DE" sz="1200" dirty="0" smtClean="0">
                <a:solidFill>
                  <a:schemeClr val="tx1"/>
                </a:solidFill>
              </a:rPr>
              <a:t>das Tool </a:t>
            </a:r>
            <a:r>
              <a:rPr lang="de-DE" sz="1200" i="1" dirty="0" err="1" smtClean="0">
                <a:solidFill>
                  <a:schemeClr val="tx1"/>
                </a:solidFill>
              </a:rPr>
              <a:t>Mural</a:t>
            </a:r>
            <a:r>
              <a:rPr lang="de-DE" sz="1200" dirty="0" smtClean="0">
                <a:solidFill>
                  <a:schemeClr val="tx1"/>
                </a:solidFill>
              </a:rPr>
              <a:t> für die Methode </a:t>
            </a:r>
            <a:r>
              <a:rPr lang="de-DE" sz="1200" i="1" dirty="0" smtClean="0">
                <a:solidFill>
                  <a:schemeClr val="tx1"/>
                </a:solidFill>
              </a:rPr>
              <a:t>Brainstorming</a:t>
            </a:r>
            <a:r>
              <a:rPr lang="de-DE" sz="1200" baseline="0" dirty="0" smtClean="0">
                <a:solidFill>
                  <a:schemeClr val="tx1"/>
                </a:solidFill>
              </a:rPr>
              <a:t> </a:t>
            </a:r>
            <a:r>
              <a:rPr lang="de-DE" sz="1200" dirty="0" smtClean="0">
                <a:solidFill>
                  <a:schemeClr val="tx1"/>
                </a:solidFill>
              </a:rPr>
              <a:t>eröffnet.</a:t>
            </a:r>
          </a:p>
          <a:p>
            <a:pPr marL="171450" indent="-171450">
              <a:buFont typeface="Arial" panose="020B0604020202020204" pitchFamily="34" charset="0"/>
              <a:buChar char="•"/>
            </a:pPr>
            <a:r>
              <a:rPr lang="de-DE" sz="1200" dirty="0" smtClean="0">
                <a:solidFill>
                  <a:schemeClr val="tx1"/>
                </a:solidFill>
              </a:rPr>
              <a:t>Hinweise dazu, welche </a:t>
            </a:r>
            <a:r>
              <a:rPr lang="de-DE" sz="1200" b="1" dirty="0" smtClean="0">
                <a:solidFill>
                  <a:schemeClr val="tx1"/>
                </a:solidFill>
              </a:rPr>
              <a:t>digitalen Textkompetenzen </a:t>
            </a:r>
            <a:r>
              <a:rPr lang="de-DE" sz="1200" dirty="0" smtClean="0">
                <a:solidFill>
                  <a:schemeClr val="tx1"/>
                </a:solidFill>
              </a:rPr>
              <a:t>durch den Einsatz des digitalen Tools </a:t>
            </a:r>
            <a:r>
              <a:rPr lang="de-DE" sz="1200" i="1" dirty="0" err="1" smtClean="0">
                <a:solidFill>
                  <a:schemeClr val="tx1"/>
                </a:solidFill>
              </a:rPr>
              <a:t>Mural</a:t>
            </a:r>
            <a:r>
              <a:rPr lang="de-DE" sz="1200" i="1" dirty="0" smtClean="0">
                <a:solidFill>
                  <a:schemeClr val="tx1"/>
                </a:solidFill>
              </a:rPr>
              <a:t> </a:t>
            </a:r>
            <a:r>
              <a:rPr lang="de-DE" sz="1200" dirty="0" smtClean="0">
                <a:solidFill>
                  <a:schemeClr val="tx1"/>
                </a:solidFill>
              </a:rPr>
              <a:t>für diese Methode auf</a:t>
            </a:r>
            <a:r>
              <a:rPr lang="de-DE" sz="1200" baseline="0" dirty="0" smtClean="0">
                <a:solidFill>
                  <a:schemeClr val="tx1"/>
                </a:solidFill>
              </a:rPr>
              <a:t> S</a:t>
            </a:r>
            <a:r>
              <a:rPr lang="de-DE" sz="1200" dirty="0" smtClean="0">
                <a:solidFill>
                  <a:schemeClr val="tx1"/>
                </a:solidFill>
              </a:rPr>
              <a:t>eiten der </a:t>
            </a:r>
            <a:r>
              <a:rPr lang="de-DE" sz="1200" dirty="0" err="1" smtClean="0">
                <a:solidFill>
                  <a:schemeClr val="tx1"/>
                </a:solidFill>
              </a:rPr>
              <a:t>SuS</a:t>
            </a:r>
            <a:r>
              <a:rPr lang="de-DE" sz="1200" dirty="0" smtClean="0">
                <a:solidFill>
                  <a:schemeClr val="tx1"/>
                </a:solidFill>
              </a:rPr>
              <a:t> gefördert werden können.</a:t>
            </a:r>
          </a:p>
          <a:p>
            <a:endParaRPr lang="de-DE" dirty="0"/>
          </a:p>
        </p:txBody>
      </p:sp>
      <p:sp>
        <p:nvSpPr>
          <p:cNvPr id="4" name="Foliennummernplatzhalter 3"/>
          <p:cNvSpPr>
            <a:spLocks noGrp="1"/>
          </p:cNvSpPr>
          <p:nvPr>
            <p:ph type="sldNum" sz="quarter" idx="5"/>
          </p:nvPr>
        </p:nvSpPr>
        <p:spPr/>
        <p:txBody>
          <a:bodyPr/>
          <a:lstStyle/>
          <a:p>
            <a:pPr>
              <a:defRPr/>
            </a:pPr>
            <a:fld id="{F024D04A-F8D8-47C8-8520-512198CA74CF}" type="slidenum">
              <a:rPr lang="de-DE" smtClean="0"/>
              <a:t>15</a:t>
            </a:fld>
            <a:endParaRPr lang="de-DE"/>
          </a:p>
        </p:txBody>
      </p:sp>
    </p:spTree>
    <p:extLst>
      <p:ext uri="{BB962C8B-B14F-4D97-AF65-F5344CB8AC3E}">
        <p14:creationId xmlns:p14="http://schemas.microsoft.com/office/powerpoint/2010/main" val="296690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p:sp>
      <p:sp>
        <p:nvSpPr>
          <p:cNvPr id="3" name="Notizenplatzhalt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endParaRPr lang="de-DE" b="1" dirty="0"/>
          </a:p>
        </p:txBody>
      </p:sp>
      <p:sp>
        <p:nvSpPr>
          <p:cNvPr id="4" name="Foliennummernplatzhalter 3"/>
          <p:cNvSpPr>
            <a:spLocks noGrp="1"/>
          </p:cNvSpPr>
          <p:nvPr>
            <p:ph type="sldNum" sz="quarter" idx="5"/>
          </p:nvPr>
        </p:nvSpPr>
        <p:spPr bwMode="auto"/>
        <p:txBody>
          <a:bodyPr/>
          <a:lstStyle/>
          <a:p>
            <a:pPr>
              <a:defRPr/>
            </a:pPr>
            <a:fld id="{9ABBC33A-92B3-4A5D-9901-3C3A30D477B8}" type="slidenum">
              <a:rPr lang="de-DE"/>
              <a:t>16</a:t>
            </a:fld>
            <a:endParaRPr lang="de-DE"/>
          </a:p>
        </p:txBody>
      </p:sp>
    </p:spTree>
    <p:extLst>
      <p:ext uri="{BB962C8B-B14F-4D97-AF65-F5344CB8AC3E}">
        <p14:creationId xmlns:p14="http://schemas.microsoft.com/office/powerpoint/2010/main" val="3202735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smtClean="0"/>
              <a:t>Arbeitsphase</a:t>
            </a:r>
            <a:r>
              <a:rPr lang="de-DE" baseline="0" dirty="0" smtClean="0"/>
              <a:t> </a:t>
            </a:r>
            <a:r>
              <a:rPr lang="de-DE" baseline="0" dirty="0"/>
              <a:t>anmoderieren: </a:t>
            </a:r>
            <a:r>
              <a:rPr lang="de-DE" baseline="0" dirty="0" err="1"/>
              <a:t>TaskCards</a:t>
            </a:r>
            <a:r>
              <a:rPr lang="de-DE" baseline="0" dirty="0"/>
              <a:t> zeigen </a:t>
            </a:r>
            <a:r>
              <a:rPr lang="de-DE" baseline="0" dirty="0">
                <a:sym typeface="Wingdings" panose="05000000000000000000" pitchFamily="2" charset="2"/>
              </a:rPr>
              <a:t> Link in Chat</a:t>
            </a:r>
          </a:p>
          <a:p>
            <a:pPr marL="171450" indent="-171450">
              <a:buFont typeface="Arial" panose="020B0604020202020204" pitchFamily="34" charset="0"/>
              <a:buChar char="•"/>
            </a:pPr>
            <a:r>
              <a:rPr lang="de-DE" baseline="0" dirty="0">
                <a:sym typeface="Wingdings" panose="05000000000000000000" pitchFamily="2" charset="2"/>
              </a:rPr>
              <a:t>Methodenpool  Link in` Chat</a:t>
            </a:r>
          </a:p>
          <a:p>
            <a:pPr marL="171450" indent="-171450">
              <a:buFont typeface="Arial" panose="020B0604020202020204" pitchFamily="34" charset="0"/>
              <a:buChar char="•"/>
            </a:pPr>
            <a:r>
              <a:rPr lang="de-DE" baseline="0" dirty="0">
                <a:sym typeface="Wingdings" panose="05000000000000000000" pitchFamily="2" charset="2"/>
              </a:rPr>
              <a:t>Wann wir uns wiedertreffen in` Chat</a:t>
            </a: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17</a:t>
            </a:fld>
            <a:endParaRPr lang="de-DE"/>
          </a:p>
        </p:txBody>
      </p:sp>
    </p:spTree>
    <p:extLst>
      <p:ext uri="{BB962C8B-B14F-4D97-AF65-F5344CB8AC3E}">
        <p14:creationId xmlns:p14="http://schemas.microsoft.com/office/powerpoint/2010/main" val="51794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18</a:t>
            </a:fld>
            <a:endParaRPr lang="de-DE"/>
          </a:p>
        </p:txBody>
      </p:sp>
    </p:spTree>
    <p:extLst>
      <p:ext uri="{BB962C8B-B14F-4D97-AF65-F5344CB8AC3E}">
        <p14:creationId xmlns:p14="http://schemas.microsoft.com/office/powerpoint/2010/main" val="1660679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3</a:t>
            </a:fld>
            <a:endParaRPr lang="de-DE"/>
          </a:p>
        </p:txBody>
      </p:sp>
    </p:spTree>
    <p:extLst>
      <p:ext uri="{BB962C8B-B14F-4D97-AF65-F5344CB8AC3E}">
        <p14:creationId xmlns:p14="http://schemas.microsoft.com/office/powerpoint/2010/main" val="339024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i="0" dirty="0" smtClean="0"/>
              <a:t>Spezifische</a:t>
            </a:r>
            <a:r>
              <a:rPr lang="de-DE" b="1" i="0" baseline="0" dirty="0" smtClean="0"/>
              <a:t> </a:t>
            </a:r>
            <a:r>
              <a:rPr lang="de-DE" b="1" i="0" baseline="0" dirty="0"/>
              <a:t>Bedeutungen von Operatoren im Fach Chemie:</a:t>
            </a:r>
            <a:endParaRPr lang="de-DE" b="1" i="0" dirty="0"/>
          </a:p>
          <a:p>
            <a:r>
              <a:rPr lang="de-DE" b="1" i="1" dirty="0"/>
              <a:t>Erläutern:</a:t>
            </a:r>
            <a:r>
              <a:rPr lang="de-DE" b="1" i="1" baseline="0" dirty="0"/>
              <a:t> </a:t>
            </a:r>
            <a:r>
              <a:rPr lang="de-DE" b="0" i="0" baseline="0" dirty="0"/>
              <a:t>schriftlich, auch unter Einbezug von Formeln, etc.</a:t>
            </a:r>
            <a:endParaRPr lang="de-DE" b="0" i="0" dirty="0"/>
          </a:p>
          <a:p>
            <a:r>
              <a:rPr lang="de-DE" b="1" i="1" dirty="0"/>
              <a:t>Erklären: </a:t>
            </a:r>
            <a:r>
              <a:rPr lang="de-DE" b="0" i="0" dirty="0"/>
              <a:t>ausschließlich mündlich </a:t>
            </a:r>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4</a:t>
            </a:fld>
            <a:endParaRPr lang="de-DE"/>
          </a:p>
        </p:txBody>
      </p:sp>
    </p:spTree>
    <p:extLst>
      <p:ext uri="{BB962C8B-B14F-4D97-AF65-F5344CB8AC3E}">
        <p14:creationId xmlns:p14="http://schemas.microsoft.com/office/powerpoint/2010/main" val="2064173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5</a:t>
            </a:fld>
            <a:endParaRPr lang="de-DE"/>
          </a:p>
        </p:txBody>
      </p:sp>
    </p:spTree>
    <p:extLst>
      <p:ext uri="{BB962C8B-B14F-4D97-AF65-F5344CB8AC3E}">
        <p14:creationId xmlns:p14="http://schemas.microsoft.com/office/powerpoint/2010/main" val="259051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smtClean="0">
                <a:solidFill>
                  <a:schemeClr val="tx1"/>
                </a:solidFill>
                <a:latin typeface="+mn-lt"/>
                <a:ea typeface="+mn-ea"/>
                <a:cs typeface="+mn-cs"/>
              </a:rPr>
              <a:t>Brown </a:t>
            </a:r>
            <a:r>
              <a:rPr lang="de-DE" sz="1200" b="0" i="0" u="none" strike="noStrike" kern="1200" baseline="0" dirty="0">
                <a:solidFill>
                  <a:schemeClr val="tx1"/>
                </a:solidFill>
                <a:latin typeface="+mn-lt"/>
                <a:ea typeface="+mn-ea"/>
                <a:cs typeface="+mn-cs"/>
              </a:rPr>
              <a:t>und </a:t>
            </a:r>
            <a:r>
              <a:rPr lang="de-DE" sz="1200" b="0" i="0" u="none" strike="noStrike" kern="1200" baseline="0" dirty="0" err="1">
                <a:solidFill>
                  <a:schemeClr val="tx1"/>
                </a:solidFill>
                <a:latin typeface="+mn-lt"/>
                <a:ea typeface="+mn-ea"/>
                <a:cs typeface="+mn-cs"/>
              </a:rPr>
              <a:t>Ryoo</a:t>
            </a:r>
            <a:r>
              <a:rPr lang="de-DE" sz="1200" b="0" i="0" u="none" strike="noStrike" kern="1200" baseline="0" dirty="0">
                <a:solidFill>
                  <a:schemeClr val="tx1"/>
                </a:solidFill>
                <a:latin typeface="+mn-lt"/>
                <a:ea typeface="+mn-ea"/>
                <a:cs typeface="+mn-cs"/>
              </a:rPr>
              <a:t> (2008)</a:t>
            </a:r>
          </a:p>
          <a:p>
            <a:r>
              <a:rPr lang="de-DE" sz="1200" b="0" i="0" u="none" strike="noStrike" kern="1200" baseline="0" dirty="0">
                <a:solidFill>
                  <a:schemeClr val="tx1"/>
                </a:solidFill>
                <a:latin typeface="+mn-lt"/>
                <a:ea typeface="+mn-ea"/>
                <a:cs typeface="+mn-cs"/>
              </a:rPr>
              <a:t>Welche Herangehensweise bei den Lernenden zu einem tieferen wissenschaftlichen Verständnis führt:</a:t>
            </a:r>
          </a:p>
          <a:p>
            <a:pPr marL="228600" indent="-228600">
              <a:buAutoNum type="alphaLcParenR"/>
            </a:pPr>
            <a:r>
              <a:rPr lang="de-DE" sz="1200" b="0" i="0" u="none" strike="noStrike" kern="1200" baseline="0" dirty="0">
                <a:solidFill>
                  <a:schemeClr val="tx1"/>
                </a:solidFill>
                <a:latin typeface="+mn-lt"/>
                <a:ea typeface="+mn-ea"/>
                <a:cs typeface="+mn-cs"/>
              </a:rPr>
              <a:t>die Einführung eines neuen biologischen Phänomens in Alltagssprache mit anschließender Vermittlung der dazugehörigen Fachsprache oder </a:t>
            </a:r>
          </a:p>
          <a:p>
            <a:pPr marL="228600" indent="-228600">
              <a:buAutoNum type="alphaLcParenR"/>
            </a:pPr>
            <a:r>
              <a:rPr lang="de-DE" sz="1200" b="0" i="0" u="none" strike="noStrike" kern="1200" baseline="0" dirty="0">
                <a:solidFill>
                  <a:schemeClr val="tx1"/>
                </a:solidFill>
                <a:latin typeface="+mn-lt"/>
                <a:ea typeface="+mn-ea"/>
                <a:cs typeface="+mn-cs"/>
              </a:rPr>
              <a:t>die direkte Einführung des neuen Phänomens in der Fachsprache. </a:t>
            </a:r>
          </a:p>
          <a:p>
            <a:r>
              <a:rPr lang="de-DE" sz="1200" b="0" i="0" u="none" strike="noStrike" kern="1200" baseline="0" dirty="0">
                <a:solidFill>
                  <a:schemeClr val="tx1"/>
                </a:solidFill>
                <a:latin typeface="+mn-lt"/>
                <a:ea typeface="+mn-ea"/>
                <a:cs typeface="+mn-cs"/>
              </a:rPr>
              <a:t>49 Schülerinnen und Schüler der Sekundarstufe I, Biologieunterricht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Beide Gruppen erhalten anschließend die gleichen Anwendungsaufgaben zur Festigung des fachlichen und fachsprachlichen Wissens.</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Die </a:t>
            </a:r>
            <a:r>
              <a:rPr lang="de-DE" sz="1200" b="0" i="0" u="none" strike="noStrike" kern="1200" baseline="0" dirty="0" err="1">
                <a:solidFill>
                  <a:schemeClr val="tx1"/>
                </a:solidFill>
                <a:latin typeface="+mn-lt"/>
                <a:ea typeface="+mn-ea"/>
                <a:cs typeface="+mn-cs"/>
              </a:rPr>
              <a:t>lnterventionsgruppe</a:t>
            </a:r>
            <a:r>
              <a:rPr lang="de-DE" sz="1200" b="0" i="0" u="none" strike="noStrike" kern="1200" baseline="0" dirty="0">
                <a:solidFill>
                  <a:schemeClr val="tx1"/>
                </a:solidFill>
                <a:latin typeface="+mn-lt"/>
                <a:ea typeface="+mn-ea"/>
                <a:cs typeface="+mn-cs"/>
              </a:rPr>
              <a:t> erzielt in allen Bereichen bessere Ergebnisse als die Kontrollgruppe. Sie weist ein höheres, in Alltagssprache ausgedrücktes Fachverständnis auf und ist gleichzeitig besser in der Lage, die Fachsprache korrekt zu verwenden. </a:t>
            </a:r>
          </a:p>
          <a:p>
            <a:pPr marL="171450" indent="-171450">
              <a:buFont typeface="Arial" panose="020B0604020202020204" pitchFamily="34" charset="0"/>
              <a:buChar char="•"/>
            </a:pPr>
            <a:r>
              <a:rPr lang="de-DE" sz="1200" b="0" i="0" u="none" strike="noStrike" kern="1200" baseline="0" dirty="0">
                <a:solidFill>
                  <a:schemeClr val="tx1"/>
                </a:solidFill>
                <a:latin typeface="+mn-lt"/>
                <a:ea typeface="+mn-ea"/>
                <a:cs typeface="+mn-cs"/>
              </a:rPr>
              <a:t>insbesondere bei offenen Schreibaufgaben, die einen höheren Grad an fachlicher und sprachlicher Selbstständigkeit und ein Bewusstsein für die angemessene Sprache verlangen. Auf diesem höheren Kompetenzniveau ist die Interventionsgruppe der Kontrollgruppe am stärksten überlegen.</a:t>
            </a:r>
          </a:p>
          <a:p>
            <a:endParaRPr lang="de-DE" sz="1200" b="0" i="0" u="none" strike="noStrike" kern="1200" baseline="0" dirty="0">
              <a:solidFill>
                <a:schemeClr val="tx1"/>
              </a:solidFill>
              <a:latin typeface="+mn-lt"/>
              <a:ea typeface="+mn-ea"/>
              <a:cs typeface="+mn-cs"/>
            </a:endParaRPr>
          </a:p>
          <a:p>
            <a:r>
              <a:rPr lang="de-DE" sz="1200" dirty="0"/>
              <a:t>Patterson (2001)</a:t>
            </a:r>
          </a:p>
          <a:p>
            <a:r>
              <a:rPr lang="de-DE" sz="1200" b="0" i="0" u="none" strike="noStrike" kern="1200" baseline="0" dirty="0">
                <a:solidFill>
                  <a:schemeClr val="tx1"/>
                </a:solidFill>
                <a:latin typeface="+mn-lt"/>
                <a:ea typeface="+mn-ea"/>
                <a:cs typeface="+mn-cs"/>
              </a:rPr>
              <a:t>12 sprachlich schwache </a:t>
            </a:r>
            <a:r>
              <a:rPr lang="de-DE" sz="1200" b="0" i="0" u="none" strike="noStrike" kern="1200" baseline="0" dirty="0" err="1">
                <a:solidFill>
                  <a:schemeClr val="tx1"/>
                </a:solidFill>
                <a:latin typeface="+mn-lt"/>
                <a:ea typeface="+mn-ea"/>
                <a:cs typeface="+mn-cs"/>
              </a:rPr>
              <a:t>SuS</a:t>
            </a:r>
            <a:r>
              <a:rPr lang="de-DE" sz="1200" b="0" i="0" u="none" strike="noStrike" kern="1200" baseline="0" dirty="0">
                <a:solidFill>
                  <a:schemeClr val="tx1"/>
                </a:solidFill>
                <a:latin typeface="+mn-lt"/>
                <a:ea typeface="+mn-ea"/>
                <a:cs typeface="+mn-cs"/>
              </a:rPr>
              <a:t> der Klassen 2-6: „die beschreiben immer nur in ihren Texten, erklären nie“</a:t>
            </a:r>
          </a:p>
          <a:p>
            <a:r>
              <a:rPr lang="de-DE" sz="1200" b="0" i="0" u="none" strike="noStrike" kern="1200" baseline="0" dirty="0">
                <a:solidFill>
                  <a:schemeClr val="tx1"/>
                </a:solidFill>
                <a:latin typeface="+mn-lt"/>
                <a:ea typeface="+mn-ea"/>
                <a:cs typeface="+mn-cs"/>
              </a:rPr>
              <a:t>Frage: Liegt das daran, dass sie das kognitiv nicht können oder sprachlich nicht ausdrücken können?</a:t>
            </a:r>
          </a:p>
          <a:p>
            <a:r>
              <a:rPr lang="de-DE" sz="1200" b="0" i="0" u="none" strike="noStrike" kern="1200" baseline="0" dirty="0">
                <a:solidFill>
                  <a:schemeClr val="tx1"/>
                </a:solidFill>
                <a:latin typeface="+mn-lt"/>
                <a:ea typeface="+mn-ea"/>
                <a:cs typeface="+mn-cs"/>
              </a:rPr>
              <a:t>Ergebnis: Nachdem sie Formulierungshilfen für Erklärungen bekommen hatten, schrieben die </a:t>
            </a:r>
            <a:r>
              <a:rPr lang="de-DE" sz="1200" b="0" i="0" u="none" strike="noStrike" kern="1200" baseline="0" dirty="0" err="1">
                <a:solidFill>
                  <a:schemeClr val="tx1"/>
                </a:solidFill>
                <a:latin typeface="+mn-lt"/>
                <a:ea typeface="+mn-ea"/>
                <a:cs typeface="+mn-cs"/>
              </a:rPr>
              <a:t>SuS</a:t>
            </a:r>
            <a:r>
              <a:rPr lang="de-DE" sz="1200" b="0" i="0" u="none" strike="noStrike" kern="1200" baseline="0" dirty="0">
                <a:solidFill>
                  <a:schemeClr val="tx1"/>
                </a:solidFill>
                <a:latin typeface="+mn-lt"/>
                <a:ea typeface="+mn-ea"/>
                <a:cs typeface="+mn-cs"/>
              </a:rPr>
              <a:t> Texte mit Erklärungen.</a:t>
            </a:r>
          </a:p>
          <a:p>
            <a:endParaRPr lang="de-DE" sz="1200" b="0" i="0" u="none" strike="noStrike" kern="1200" baseline="0" dirty="0">
              <a:solidFill>
                <a:schemeClr val="tx1"/>
              </a:solidFill>
              <a:latin typeface="+mn-lt"/>
              <a:ea typeface="+mn-ea"/>
              <a:cs typeface="+mn-cs"/>
            </a:endParaRPr>
          </a:p>
          <a:p>
            <a:r>
              <a:rPr lang="de-DE" sz="1200" dirty="0" err="1"/>
              <a:t>Agel</a:t>
            </a:r>
            <a:r>
              <a:rPr lang="de-DE" sz="1200" dirty="0"/>
              <a:t>/</a:t>
            </a:r>
            <a:r>
              <a:rPr lang="de-DE" sz="1200" dirty="0" err="1"/>
              <a:t>Beese</a:t>
            </a:r>
            <a:r>
              <a:rPr lang="de-DE" sz="1200" dirty="0"/>
              <a:t>/Kramer (2011) </a:t>
            </a:r>
          </a:p>
          <a:p>
            <a:r>
              <a:rPr lang="de-DE" sz="1200" dirty="0"/>
              <a:t>Versuchsprotokolle naturwissenschaftlicher Unterricht</a:t>
            </a:r>
          </a:p>
          <a:p>
            <a:r>
              <a:rPr lang="de-DE" sz="1200" b="0" i="0" u="none" strike="noStrike" kern="1200" baseline="0" dirty="0">
                <a:solidFill>
                  <a:schemeClr val="tx1"/>
                </a:solidFill>
                <a:latin typeface="+mn-lt"/>
                <a:ea typeface="+mn-ea"/>
                <a:cs typeface="+mn-cs"/>
              </a:rPr>
              <a:t>24 sprachlich schwache, mehrsprachige </a:t>
            </a:r>
            <a:r>
              <a:rPr lang="de-DE" sz="1200" b="0" i="0" u="none" strike="noStrike" kern="1200" baseline="0" dirty="0" err="1">
                <a:solidFill>
                  <a:schemeClr val="tx1"/>
                </a:solidFill>
                <a:latin typeface="+mn-lt"/>
                <a:ea typeface="+mn-ea"/>
                <a:cs typeface="+mn-cs"/>
              </a:rPr>
              <a:t>SuS</a:t>
            </a:r>
            <a:r>
              <a:rPr lang="de-DE" sz="1200" b="0" i="0" u="none" strike="noStrike" kern="1200" baseline="0" dirty="0">
                <a:solidFill>
                  <a:schemeClr val="tx1"/>
                </a:solidFill>
                <a:latin typeface="+mn-lt"/>
                <a:ea typeface="+mn-ea"/>
                <a:cs typeface="+mn-cs"/>
              </a:rPr>
              <a:t> der Klasse 5 der Gesamtschule Walsum erhalten einen fachsprachlichen additiven Förderkurs zum Bereich ,,Protokolle schreiben".</a:t>
            </a:r>
          </a:p>
          <a:p>
            <a:r>
              <a:rPr lang="de-DE" sz="1200" b="0" i="0" u="none" strike="noStrike" kern="1200" baseline="0" dirty="0">
                <a:solidFill>
                  <a:schemeClr val="tx1"/>
                </a:solidFill>
                <a:latin typeface="+mn-lt"/>
                <a:ea typeface="+mn-ea"/>
                <a:cs typeface="+mn-cs"/>
              </a:rPr>
              <a:t>In dem handlungsorientierten, auf Schülerexperimenten basierenden wöchentlich 60-minütigen Kurs werden ein Halbjahr lang nach dem Prinzip des </a:t>
            </a:r>
            <a:r>
              <a:rPr lang="de-DE" sz="1200" b="0" i="0" u="none" strike="noStrike" kern="1200" baseline="0" dirty="0" err="1">
                <a:solidFill>
                  <a:schemeClr val="tx1"/>
                </a:solidFill>
                <a:latin typeface="+mn-lt"/>
                <a:ea typeface="+mn-ea"/>
                <a:cs typeface="+mn-cs"/>
              </a:rPr>
              <a:t>Scaffoldings</a:t>
            </a:r>
            <a:r>
              <a:rPr lang="de-DE" sz="1200" b="0" i="0" u="none" strike="noStrike" kern="1200" baseline="0" dirty="0">
                <a:solidFill>
                  <a:schemeClr val="tx1"/>
                </a:solidFill>
                <a:latin typeface="+mn-lt"/>
                <a:ea typeface="+mn-ea"/>
                <a:cs typeface="+mn-cs"/>
              </a:rPr>
              <a:t> systematisch Aufbau und sprachliche Anforderungen der Textsorte erarbeitet und geübt.</a:t>
            </a:r>
          </a:p>
          <a:p>
            <a:r>
              <a:rPr lang="de-DE" sz="1200" b="0" i="0" u="none" strike="noStrike" kern="1200" baseline="0" dirty="0">
                <a:solidFill>
                  <a:schemeClr val="tx1"/>
                </a:solidFill>
                <a:latin typeface="+mn-lt"/>
                <a:ea typeface="+mn-ea"/>
                <a:cs typeface="+mn-cs"/>
              </a:rPr>
              <a:t>ERGEBNISSE: </a:t>
            </a:r>
          </a:p>
          <a:p>
            <a:r>
              <a:rPr lang="de-DE" sz="1200" b="0" i="0" u="none" strike="noStrike" kern="1200" baseline="0" dirty="0">
                <a:solidFill>
                  <a:schemeClr val="tx1"/>
                </a:solidFill>
                <a:latin typeface="+mn-lt"/>
                <a:ea typeface="+mn-ea"/>
                <a:cs typeface="+mn-cs"/>
              </a:rPr>
              <a:t>Am Ende des Kurses erzielen die Teilnehmenden des Förderkurses, die zuvor als die sprachlich schwächsten ihres Jahrgangs identifiziert wurden, in den geforderten fachsprachlichen Kompetenzbereichen durchschnittlich dieselben Ergebnisse wie die 52 </a:t>
            </a:r>
            <a:r>
              <a:rPr lang="de-DE" sz="1200" b="0" i="0" u="none" strike="noStrike" kern="1200" baseline="0" dirty="0" err="1">
                <a:solidFill>
                  <a:schemeClr val="tx1"/>
                </a:solidFill>
                <a:latin typeface="+mn-lt"/>
                <a:ea typeface="+mn-ea"/>
                <a:cs typeface="+mn-cs"/>
              </a:rPr>
              <a:t>SuS</a:t>
            </a:r>
            <a:r>
              <a:rPr lang="de-DE" sz="1200" b="0" i="0" u="none" strike="noStrike" kern="1200" baseline="0" dirty="0">
                <a:solidFill>
                  <a:schemeClr val="tx1"/>
                </a:solidFill>
                <a:latin typeface="+mn-lt"/>
                <a:ea typeface="+mn-ea"/>
                <a:cs typeface="+mn-cs"/>
              </a:rPr>
              <a:t> der Kontrollgruppe (= alle anderen </a:t>
            </a:r>
            <a:r>
              <a:rPr lang="de-DE" sz="1200" b="0" i="0" u="none" strike="noStrike" kern="1200" baseline="0" dirty="0" err="1">
                <a:solidFill>
                  <a:schemeClr val="tx1"/>
                </a:solidFill>
                <a:latin typeface="+mn-lt"/>
                <a:ea typeface="+mn-ea"/>
                <a:cs typeface="+mn-cs"/>
              </a:rPr>
              <a:t>SuS</a:t>
            </a:r>
            <a:r>
              <a:rPr lang="de-DE" sz="1200" b="0" i="0" u="none" strike="noStrike" kern="1200" baseline="0" dirty="0">
                <a:solidFill>
                  <a:schemeClr val="tx1"/>
                </a:solidFill>
                <a:latin typeface="+mn-lt"/>
                <a:ea typeface="+mn-ea"/>
                <a:cs typeface="+mn-cs"/>
              </a:rPr>
              <a:t> der Stufe).</a:t>
            </a:r>
          </a:p>
          <a:p>
            <a:r>
              <a:rPr lang="de-DE" sz="1200" b="0" i="0" u="none" strike="noStrike" kern="1200" baseline="0" dirty="0">
                <a:solidFill>
                  <a:schemeClr val="tx1"/>
                </a:solidFill>
                <a:latin typeface="+mn-lt"/>
                <a:ea typeface="+mn-ea"/>
                <a:cs typeface="+mn-cs"/>
              </a:rPr>
              <a:t>Die Protokolle der Interventionsschülerinnen und -schüler zeigen außerdem deutlich öfter einen fachlich richtigen Aufbau mit inhaltlich angemessener Aufteilung von Durchführung, Beobachtung und Auswertung. </a:t>
            </a:r>
          </a:p>
          <a:p>
            <a:r>
              <a:rPr lang="de-DE" sz="1200" b="0" i="0" u="none" strike="noStrike" kern="1200" baseline="0" dirty="0">
                <a:solidFill>
                  <a:schemeClr val="tx1"/>
                </a:solidFill>
                <a:latin typeface="+mn-lt"/>
                <a:ea typeface="+mn-ea"/>
                <a:cs typeface="+mn-cs"/>
              </a:rPr>
              <a:t>SCHLUSSFOLGERUNG: Die bewusste Vermittlung der Textstruktur hat sie offensichtlich darin unterstützt, die in den Naturwissenschaften essentielle, aber schwierige konzeptionelle Trennung der verschiedenen Etappen des Experiments vorzunehmen.</a:t>
            </a:r>
            <a:endParaRPr lang="de-DE" dirty="0"/>
          </a:p>
        </p:txBody>
      </p:sp>
      <p:sp>
        <p:nvSpPr>
          <p:cNvPr id="4" name="Foliennummernplatzhalter 3"/>
          <p:cNvSpPr>
            <a:spLocks noGrp="1"/>
          </p:cNvSpPr>
          <p:nvPr>
            <p:ph type="sldNum" sz="quarter" idx="10"/>
          </p:nvPr>
        </p:nvSpPr>
        <p:spPr/>
        <p:txBody>
          <a:bodyPr/>
          <a:lstStyle/>
          <a:p>
            <a:fld id="{039D303D-192F-7C4A-A3B6-921257460E16}" type="slidenum">
              <a:rPr lang="de-DE" smtClean="0"/>
              <a:t>6</a:t>
            </a:fld>
            <a:endParaRPr lang="de-DE"/>
          </a:p>
        </p:txBody>
      </p:sp>
    </p:spTree>
    <p:extLst>
      <p:ext uri="{BB962C8B-B14F-4D97-AF65-F5344CB8AC3E}">
        <p14:creationId xmlns:p14="http://schemas.microsoft.com/office/powerpoint/2010/main" val="3503483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7</a:t>
            </a:fld>
            <a:endParaRPr lang="de-DE"/>
          </a:p>
        </p:txBody>
      </p:sp>
    </p:spTree>
    <p:extLst>
      <p:ext uri="{BB962C8B-B14F-4D97-AF65-F5344CB8AC3E}">
        <p14:creationId xmlns:p14="http://schemas.microsoft.com/office/powerpoint/2010/main" val="223357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a:lstStyle/>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i="1" dirty="0" err="1" smtClean="0"/>
              <a:t>Scaffolding</a:t>
            </a:r>
            <a:r>
              <a:rPr lang="de-DE" i="0" dirty="0"/>
              <a:t>,</a:t>
            </a:r>
            <a:r>
              <a:rPr lang="de-DE" i="0" baseline="0" dirty="0"/>
              <a:t> </a:t>
            </a:r>
            <a:r>
              <a:rPr lang="de-DE" dirty="0"/>
              <a:t>engl. </a:t>
            </a:r>
            <a:r>
              <a:rPr lang="de-DE" i="1" dirty="0"/>
              <a:t>Baugerüst</a:t>
            </a:r>
            <a:endParaRPr lang="de-DE" altLang="de-DE" dirty="0"/>
          </a:p>
          <a:p>
            <a:pPr marL="171450" indent="-171450">
              <a:buFont typeface="Arial" panose="020B0604020202020204" pitchFamily="34" charset="0"/>
              <a:buChar char="•"/>
              <a:defRPr/>
            </a:pPr>
            <a:r>
              <a:rPr lang="de-DE" altLang="de-DE" dirty="0" err="1"/>
              <a:t>Scaffolding</a:t>
            </a:r>
            <a:r>
              <a:rPr lang="de-DE" altLang="de-DE" dirty="0"/>
              <a:t> an sich setzt sich aus vier Bausteinen zusammen, welche wiederum auf zwei Ebenen differenziert werden können.</a:t>
            </a:r>
          </a:p>
          <a:p>
            <a:pPr marL="171450" indent="-171450">
              <a:buFont typeface="Arial" panose="020B0604020202020204" pitchFamily="34" charset="0"/>
              <a:buChar char="•"/>
              <a:defRPr/>
            </a:pPr>
            <a:r>
              <a:rPr lang="de-DE" altLang="de-DE" dirty="0"/>
              <a:t> Auf der Ebene des </a:t>
            </a:r>
            <a:r>
              <a:rPr lang="de-DE" altLang="de-DE" dirty="0" err="1"/>
              <a:t>Makroscaffoldings</a:t>
            </a:r>
            <a:r>
              <a:rPr lang="de-DE" altLang="de-DE" dirty="0"/>
              <a:t> sind die Bausteine der </a:t>
            </a:r>
          </a:p>
          <a:p>
            <a:pPr marL="628650" lvl="1" indent="-171450">
              <a:buFont typeface="Arial" panose="020B0604020202020204" pitchFamily="34" charset="0"/>
              <a:buChar char="•"/>
              <a:defRPr/>
            </a:pPr>
            <a:r>
              <a:rPr lang="de-DE" altLang="de-DE" dirty="0"/>
              <a:t>Bedarfsanalyse (meint die Einschätzung der sprachlichen Anforderungen innerhalb einer Unterrichtsstunde), </a:t>
            </a:r>
          </a:p>
          <a:p>
            <a:pPr marL="628650" lvl="1" indent="-171450">
              <a:buFont typeface="Arial" panose="020B0604020202020204" pitchFamily="34" charset="0"/>
              <a:buChar char="•"/>
              <a:defRPr/>
            </a:pPr>
            <a:r>
              <a:rPr lang="de-DE" altLang="de-DE" dirty="0"/>
              <a:t>der </a:t>
            </a:r>
            <a:r>
              <a:rPr lang="de-DE" altLang="de-DE" dirty="0" err="1"/>
              <a:t>Lernstandsanalyse</a:t>
            </a:r>
            <a:r>
              <a:rPr lang="de-DE" altLang="de-DE" dirty="0"/>
              <a:t> (meint den Sprachstand des individuellen Lerners – brauchen die Lerner Unterstützung oder können sie erforderliches allein bewältigen?) sowie der </a:t>
            </a:r>
          </a:p>
          <a:p>
            <a:pPr marL="628650" lvl="1" indent="-171450">
              <a:buFont typeface="Arial" panose="020B0604020202020204" pitchFamily="34" charset="0"/>
              <a:buChar char="•"/>
              <a:defRPr/>
            </a:pPr>
            <a:r>
              <a:rPr lang="de-DE" altLang="de-DE" dirty="0"/>
              <a:t>Unterrichtsplanung verortet, </a:t>
            </a:r>
          </a:p>
          <a:p>
            <a:pPr marL="171450" indent="-171450">
              <a:buFont typeface="Arial" panose="020B0604020202020204" pitchFamily="34" charset="0"/>
              <a:buChar char="•"/>
              <a:defRPr/>
            </a:pPr>
            <a:r>
              <a:rPr lang="de-DE" altLang="de-DE" dirty="0"/>
              <a:t>der Ebene des </a:t>
            </a:r>
            <a:r>
              <a:rPr lang="de-DE" altLang="de-DE" dirty="0" err="1"/>
              <a:t>Mirkoscaffoldings</a:t>
            </a:r>
            <a:r>
              <a:rPr lang="de-DE" altLang="de-DE" dirty="0"/>
              <a:t> liegt die Unterrichtsinteraktion zugrunde</a:t>
            </a:r>
            <a:r>
              <a:rPr lang="de-DE" altLang="de-DE" dirty="0" smtClean="0"/>
              <a:t>.</a:t>
            </a:r>
            <a:r>
              <a:rPr lang="de-DE" altLang="de-DE" baseline="0" dirty="0" smtClean="0"/>
              <a:t> </a:t>
            </a:r>
            <a:r>
              <a:rPr lang="de-DE" altLang="de-DE" dirty="0" smtClean="0"/>
              <a:t>(</a:t>
            </a:r>
            <a:r>
              <a:rPr lang="de-DE" altLang="de-DE" dirty="0" err="1"/>
              <a:t>Kniffka</a:t>
            </a:r>
            <a:r>
              <a:rPr lang="de-DE" altLang="de-DE" dirty="0"/>
              <a:t> </a:t>
            </a:r>
            <a:r>
              <a:rPr lang="de-DE" altLang="de-DE" dirty="0" smtClean="0"/>
              <a:t>2010: 2-4)</a:t>
            </a:r>
            <a:endParaRPr lang="de-DE" altLang="de-DE" dirty="0"/>
          </a:p>
          <a:p>
            <a:pPr>
              <a:defRPr/>
            </a:pPr>
            <a:endParaRPr lang="de-DE" dirty="0"/>
          </a:p>
          <a:p>
            <a:pPr>
              <a:defRPr/>
            </a:pPr>
            <a:r>
              <a:rPr lang="de-DE" dirty="0"/>
              <a:t>Dazu sagen: Diese Aufteilung des</a:t>
            </a:r>
            <a:r>
              <a:rPr lang="de-DE" baseline="0" dirty="0"/>
              <a:t> </a:t>
            </a:r>
            <a:r>
              <a:rPr lang="de-DE" baseline="0" dirty="0" err="1"/>
              <a:t>Makroscaffoldings</a:t>
            </a:r>
            <a:r>
              <a:rPr lang="de-DE" baseline="0" dirty="0"/>
              <a:t> ist nach </a:t>
            </a:r>
            <a:r>
              <a:rPr lang="de-DE" baseline="0" dirty="0" err="1"/>
              <a:t>Kniffka</a:t>
            </a:r>
            <a:r>
              <a:rPr lang="de-DE" dirty="0"/>
              <a:t>, aber </a:t>
            </a:r>
            <a:r>
              <a:rPr lang="de-DE" dirty="0" err="1"/>
              <a:t>Scaffolding</a:t>
            </a:r>
            <a:r>
              <a:rPr lang="de-DE" dirty="0"/>
              <a:t> ist eigentlich von </a:t>
            </a:r>
            <a:r>
              <a:rPr lang="de-DE" dirty="0" smtClean="0"/>
              <a:t>Pauline Gibbons </a:t>
            </a:r>
            <a:r>
              <a:rPr lang="de-DE" dirty="0"/>
              <a:t>für den Kontext Zweitspracherwerb ausgearbeitet hat.</a:t>
            </a:r>
          </a:p>
          <a:p>
            <a:pPr>
              <a:defRPr/>
            </a:pPr>
            <a:endParaRPr lang="de-DE" dirty="0"/>
          </a:p>
          <a:p>
            <a:pPr marL="171450" indent="-171450">
              <a:buFont typeface="Arial" panose="020B0604020202020204" pitchFamily="34" charset="0"/>
              <a:buChar char="•"/>
              <a:defRPr/>
            </a:pPr>
            <a:r>
              <a:rPr lang="de-DE" b="1" dirty="0"/>
              <a:t>Wir konzentrieren uns heute auf</a:t>
            </a:r>
            <a:r>
              <a:rPr lang="de-DE" b="1" baseline="0" dirty="0"/>
              <a:t> die Unterrichtsplanung.</a:t>
            </a:r>
            <a:endParaRPr lang="de-DE" b="1" dirty="0"/>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23770786-5E72-441C-911C-EC287362F8CB}" type="slidenum">
              <a:rPr lang="de-DE" altLang="de-DE" smtClean="0"/>
              <a:pPr/>
              <a:t>8</a:t>
            </a:fld>
            <a:endParaRPr lang="de-DE" altLang="de-DE"/>
          </a:p>
        </p:txBody>
      </p:sp>
    </p:spTree>
    <p:extLst>
      <p:ext uri="{BB962C8B-B14F-4D97-AF65-F5344CB8AC3E}">
        <p14:creationId xmlns:p14="http://schemas.microsoft.com/office/powerpoint/2010/main" val="830128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F024D04A-F8D8-47C8-8520-512198CA74CF}" type="slidenum">
              <a:rPr lang="de-DE" smtClean="0"/>
              <a:t>9</a:t>
            </a:fld>
            <a:endParaRPr lang="de-DE"/>
          </a:p>
        </p:txBody>
      </p:sp>
    </p:spTree>
    <p:extLst>
      <p:ext uri="{BB962C8B-B14F-4D97-AF65-F5344CB8AC3E}">
        <p14:creationId xmlns:p14="http://schemas.microsoft.com/office/powerpoint/2010/main" val="31528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LINKS</a:t>
            </a:r>
            <a:r>
              <a:rPr lang="de-DE" dirty="0"/>
              <a:t>: Aspekte der Planung sprachsensiblen</a:t>
            </a:r>
            <a:r>
              <a:rPr lang="de-DE" baseline="0" dirty="0"/>
              <a:t> Fachunterrichts</a:t>
            </a:r>
          </a:p>
          <a:p>
            <a:endParaRPr lang="de-DE" dirty="0"/>
          </a:p>
          <a:p>
            <a:r>
              <a:rPr lang="de-DE" dirty="0"/>
              <a:t>RECHTS: Charakteristika digitaler Texte</a:t>
            </a:r>
          </a:p>
          <a:p>
            <a:pPr marL="171450" indent="-171450">
              <a:buFont typeface="Arial" panose="020B0604020202020204" pitchFamily="34" charset="0"/>
              <a:buChar char="•"/>
            </a:pPr>
            <a:r>
              <a:rPr lang="de-DE" sz="1200" b="1" dirty="0" err="1">
                <a:solidFill>
                  <a:schemeClr val="accent4"/>
                </a:solidFill>
                <a:latin typeface="+mn-lt"/>
              </a:rPr>
              <a:t>Symmedialität</a:t>
            </a:r>
            <a:r>
              <a:rPr lang="de-DE" sz="1200" dirty="0">
                <a:solidFill>
                  <a:schemeClr val="accent4"/>
                </a:solidFill>
                <a:latin typeface="+mn-lt"/>
              </a:rPr>
              <a:t>: </a:t>
            </a:r>
            <a:r>
              <a:rPr lang="de-DE" sz="1200" b="0" i="0" u="none" strike="noStrike" baseline="0" dirty="0">
                <a:solidFill>
                  <a:schemeClr val="tx1"/>
                </a:solidFill>
                <a:latin typeface="+mn-lt"/>
                <a:ea typeface="+mn-ea"/>
                <a:cs typeface="+mn-cs"/>
              </a:rPr>
              <a:t>der semiotische Bezug einzelner medialer Formen (Schrift-, Bild-, Ton-, Film) in einem digitalen Text als komplexes Zeichensystem aufeinander</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err="1">
                <a:solidFill>
                  <a:schemeClr val="accent4"/>
                </a:solidFill>
                <a:latin typeface="+mn-lt"/>
              </a:rPr>
              <a:t>Hypertextualität</a:t>
            </a:r>
            <a:r>
              <a:rPr lang="de-DE" sz="1200" dirty="0">
                <a:solidFill>
                  <a:schemeClr val="accent4"/>
                </a:solidFill>
                <a:latin typeface="+mn-lt"/>
              </a:rPr>
              <a:t>:</a:t>
            </a:r>
            <a:r>
              <a:rPr lang="de-DE" sz="1200" baseline="0" dirty="0">
                <a:solidFill>
                  <a:schemeClr val="accent4"/>
                </a:solidFill>
                <a:latin typeface="+mn-lt"/>
              </a:rPr>
              <a:t> </a:t>
            </a:r>
            <a:r>
              <a:rPr lang="de-DE" sz="1200" dirty="0">
                <a:solidFill>
                  <a:schemeClr val="accent4"/>
                </a:solidFill>
                <a:latin typeface="+mn-lt"/>
              </a:rPr>
              <a:t>Informationseinheiten sind durch Hyperlinks miteinander verknüpft</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200" b="1" dirty="0">
                <a:solidFill>
                  <a:schemeClr val="accent4"/>
                </a:solidFill>
                <a:latin typeface="+mn-lt"/>
              </a:rPr>
              <a:t>Interaktivität</a:t>
            </a:r>
            <a:r>
              <a:rPr lang="de-DE" sz="1200" dirty="0">
                <a:solidFill>
                  <a:schemeClr val="accent4"/>
                </a:solidFill>
                <a:latin typeface="+mn-lt"/>
              </a:rPr>
              <a:t>: </a:t>
            </a:r>
            <a:r>
              <a:rPr lang="de-DE" sz="1200" dirty="0">
                <a:solidFill>
                  <a:srgbClr val="B41C89"/>
                </a:solidFill>
                <a:latin typeface="+mn-lt"/>
              </a:rPr>
              <a:t>Elemente können bearbeitet werden, Möglichkeiten zur Kommunikation (Kollaboration, Feedback,</a:t>
            </a:r>
            <a:r>
              <a:rPr lang="de-DE" sz="1200" baseline="0" dirty="0">
                <a:solidFill>
                  <a:srgbClr val="B41C89"/>
                </a:solidFill>
                <a:latin typeface="+mn-lt"/>
              </a:rPr>
              <a:t> Korrektur) </a:t>
            </a:r>
            <a:r>
              <a:rPr lang="de-DE" sz="1200" dirty="0">
                <a:solidFill>
                  <a:srgbClr val="B41C89"/>
                </a:solidFill>
                <a:latin typeface="+mn-lt"/>
              </a:rPr>
              <a:t>sind gegeben</a:t>
            </a:r>
          </a:p>
          <a:p>
            <a:pPr marL="171450" marR="0" lvl="0" indent="-171450" algn="l"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1200" dirty="0">
              <a:solidFill>
                <a:schemeClr val="accent4"/>
              </a:solidFill>
              <a:latin typeface="+mn-lt"/>
            </a:endParaRPr>
          </a:p>
          <a:p>
            <a:endParaRPr lang="de-DE" dirty="0"/>
          </a:p>
          <a:p>
            <a:endParaRPr lang="de-DE" dirty="0"/>
          </a:p>
          <a:p>
            <a:endParaRPr lang="de-DE" dirty="0"/>
          </a:p>
          <a:p>
            <a:endParaRPr lang="de-DE" dirty="0"/>
          </a:p>
        </p:txBody>
      </p:sp>
      <p:sp>
        <p:nvSpPr>
          <p:cNvPr id="4" name="Foliennummernplatzhalter 3"/>
          <p:cNvSpPr>
            <a:spLocks noGrp="1"/>
          </p:cNvSpPr>
          <p:nvPr>
            <p:ph type="sldNum" sz="quarter" idx="5"/>
          </p:nvPr>
        </p:nvSpPr>
        <p:spPr/>
        <p:txBody>
          <a:bodyPr/>
          <a:lstStyle/>
          <a:p>
            <a:pPr>
              <a:defRPr/>
            </a:pPr>
            <a:fld id="{9ABBC33A-92B3-4A5D-9901-3C3A30D477B8}" type="slidenum">
              <a:rPr lang="de-DE" smtClean="0"/>
              <a:t>10</a:t>
            </a:fld>
            <a:endParaRPr lang="de-DE"/>
          </a:p>
        </p:txBody>
      </p:sp>
    </p:spTree>
    <p:extLst>
      <p:ext uri="{BB962C8B-B14F-4D97-AF65-F5344CB8AC3E}">
        <p14:creationId xmlns:p14="http://schemas.microsoft.com/office/powerpoint/2010/main" val="1467916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1122363"/>
            <a:ext cx="7772400" cy="2387600"/>
          </a:xfrm>
        </p:spPr>
        <p:txBody>
          <a:bodyPr anchor="b"/>
          <a:lstStyle>
            <a:lvl1pPr algn="ctr">
              <a:defRPr sz="5400"/>
            </a:lvl1pPr>
          </a:lstStyle>
          <a:p>
            <a:pPr>
              <a:defRPr/>
            </a:pPr>
            <a:r>
              <a:rPr lang="de-DE"/>
              <a:t>Titelmasterformat durch Klicken bearbeiten</a:t>
            </a:r>
            <a:endParaRPr lang="en-US"/>
          </a:p>
        </p:txBody>
      </p:sp>
      <p:sp>
        <p:nvSpPr>
          <p:cNvPr id="3" name="Subtitle 2"/>
          <p:cNvSpPr>
            <a:spLocks noGrp="1"/>
          </p:cNvSpPr>
          <p:nvPr>
            <p:ph type="subTitle" idx="1"/>
          </p:nvPr>
        </p:nvSpPr>
        <p:spPr bwMode="auto">
          <a:xfrm>
            <a:off x="685800" y="3602038"/>
            <a:ext cx="77724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de-DE"/>
              <a:t>Formatvorlage des Untertitelmasters durch Klicken bearbeiten</a:t>
            </a:r>
            <a:endParaRPr lang="en-US"/>
          </a:p>
        </p:txBody>
      </p:sp>
      <p:sp>
        <p:nvSpPr>
          <p:cNvPr id="4" name="Date Placeholder 3"/>
          <p:cNvSpPr>
            <a:spLocks noGrp="1"/>
          </p:cNvSpPr>
          <p:nvPr>
            <p:ph type="dt" sz="half" idx="10"/>
          </p:nvPr>
        </p:nvSpPr>
        <p:spPr bwMode="auto"/>
        <p:txBody>
          <a:bodyPr/>
          <a:lstStyle/>
          <a:p>
            <a:pPr>
              <a:defRPr/>
            </a:pPr>
            <a:fld id="{8CB4EE65-1650-44C2-BC78-A2FEEF1F68C4}" type="datetime1">
              <a:rPr lang="de-DE" smtClean="0"/>
              <a:t>19.09.2022</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0A3D8A7F-2F58-432F-B20D-360397D236B6}" type="datetime1">
              <a:rPr lang="de-DE" smtClean="0"/>
              <a:t>19.09.2022</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543675" y="365125"/>
            <a:ext cx="1971675" cy="5811838"/>
          </a:xfrm>
        </p:spPr>
        <p:txBody>
          <a:bodyPr vert="eaVert"/>
          <a:lstStyle/>
          <a:p>
            <a:pPr>
              <a:defRPr/>
            </a:pPr>
            <a:r>
              <a:rPr lang="de-DE"/>
              <a:t>Titelmasterformat durch Klicken bearbeiten</a:t>
            </a:r>
            <a:endParaRPr lang="en-US"/>
          </a:p>
        </p:txBody>
      </p:sp>
      <p:sp>
        <p:nvSpPr>
          <p:cNvPr id="3" name="Vertical Text Placeholder 2"/>
          <p:cNvSpPr>
            <a:spLocks noGrp="1"/>
          </p:cNvSpPr>
          <p:nvPr>
            <p:ph type="body" orient="vert" idx="1"/>
          </p:nvPr>
        </p:nvSpPr>
        <p:spPr bwMode="auto">
          <a:xfrm>
            <a:off x="628650" y="365125"/>
            <a:ext cx="5800725" cy="5811838"/>
          </a:xfrm>
        </p:spPr>
        <p:txBody>
          <a:bodyPr vert="eaVert"/>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10"/>
          </p:nvPr>
        </p:nvSpPr>
        <p:spPr bwMode="auto"/>
        <p:txBody>
          <a:bodyPr/>
          <a:lstStyle/>
          <a:p>
            <a:pPr>
              <a:defRPr/>
            </a:pPr>
            <a:fld id="{7CBDA366-91E1-4568-9F00-9CBFA05384E2}" type="datetime1">
              <a:rPr lang="de-DE" smtClean="0"/>
              <a:t>19.09.2022</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Titel und Inhalt">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291543" y="1068946"/>
            <a:ext cx="8555396" cy="5172412"/>
          </a:xfrm>
        </p:spPr>
        <p:txBody>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umsplatzhalter 6"/>
          <p:cNvSpPr>
            <a:spLocks noGrp="1"/>
          </p:cNvSpPr>
          <p:nvPr>
            <p:ph type="dt" sz="half" idx="10"/>
          </p:nvPr>
        </p:nvSpPr>
        <p:spPr bwMode="auto"/>
        <p:txBody>
          <a:bodyPr/>
          <a:lstStyle/>
          <a:p>
            <a:pPr>
              <a:defRPr/>
            </a:pPr>
            <a:fld id="{5518F11F-6D12-4AC7-B097-CE5C9C0C6C8C}" type="datetime1">
              <a:rPr lang="de-DE" smtClean="0"/>
              <a:t>19.09.2022</a:t>
            </a:fld>
            <a:endParaRPr lang="de-DE"/>
          </a:p>
        </p:txBody>
      </p:sp>
      <p:sp>
        <p:nvSpPr>
          <p:cNvPr id="8" name="Fußzeilenplatzhalter 7"/>
          <p:cNvSpPr>
            <a:spLocks noGrp="1"/>
          </p:cNvSpPr>
          <p:nvPr>
            <p:ph type="ftr" sz="quarter" idx="11"/>
          </p:nvPr>
        </p:nvSpPr>
        <p:spPr bwMode="auto"/>
        <p:txBody>
          <a:bodyPr/>
          <a:lstStyle/>
          <a:p>
            <a:pPr>
              <a:defRPr/>
            </a:pPr>
            <a:endParaRPr lang="de-DE"/>
          </a:p>
        </p:txBody>
      </p:sp>
      <p:sp>
        <p:nvSpPr>
          <p:cNvPr id="9" name="Foliennummernplatzhalter 8"/>
          <p:cNvSpPr>
            <a:spLocks noGrp="1"/>
          </p:cNvSpPr>
          <p:nvPr>
            <p:ph type="sldNum" sz="quarter" idx="12"/>
          </p:nvPr>
        </p:nvSpPr>
        <p:spPr bwMode="auto"/>
        <p:txBody>
          <a:bodyPr/>
          <a:lstStyle/>
          <a:p>
            <a:pPr>
              <a:defRPr/>
            </a:pPr>
            <a:fld id="{68EB983F-8B0B-4AF9-B95F-82DF6E329D7A}" type="slidenum">
              <a:rPr lang="de-DE"/>
              <a:t>‹Nr.›</a:t>
            </a:fld>
            <a:endParaRPr lang="de-DE"/>
          </a:p>
        </p:txBody>
      </p:sp>
      <p:sp>
        <p:nvSpPr>
          <p:cNvPr id="10" name="Titel 9"/>
          <p:cNvSpPr>
            <a:spLocks noGrp="1"/>
          </p:cNvSpPr>
          <p:nvPr>
            <p:ph type="title"/>
          </p:nvPr>
        </p:nvSpPr>
        <p:spPr bwMode="auto">
          <a:xfrm>
            <a:off x="2843816" y="185739"/>
            <a:ext cx="6003123" cy="646968"/>
          </a:xfrm>
        </p:spPr>
        <p:txBody>
          <a:bodyPr/>
          <a:lstStyle>
            <a:lvl1pPr>
              <a:defRPr sz="2800"/>
            </a:lvl1pPr>
          </a:lstStyle>
          <a:p>
            <a:pPr>
              <a:defRPr/>
            </a:pPr>
            <a:r>
              <a:rPr lang="de-DE"/>
              <a:t>Titelmasterformat durch Klicken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3888" y="1709739"/>
            <a:ext cx="7886700" cy="2852737"/>
          </a:xfrm>
        </p:spPr>
        <p:txBody>
          <a:bodyPr anchor="b"/>
          <a:lstStyle>
            <a:lvl1pPr>
              <a:defRPr sz="5400"/>
            </a:lvl1p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Formatvorlagen des Textmasters bearbeiten</a:t>
            </a:r>
            <a:endParaRPr/>
          </a:p>
        </p:txBody>
      </p:sp>
      <p:sp>
        <p:nvSpPr>
          <p:cNvPr id="4" name="Date Placeholder 3"/>
          <p:cNvSpPr>
            <a:spLocks noGrp="1"/>
          </p:cNvSpPr>
          <p:nvPr>
            <p:ph type="dt" sz="half" idx="10"/>
          </p:nvPr>
        </p:nvSpPr>
        <p:spPr bwMode="auto"/>
        <p:txBody>
          <a:bodyPr/>
          <a:lstStyle/>
          <a:p>
            <a:pPr>
              <a:defRPr/>
            </a:pPr>
            <a:fld id="{C14091AB-FAB9-42B1-8050-2160897689A1}" type="datetime1">
              <a:rPr lang="de-DE" smtClean="0"/>
              <a:t>19.09.2022</a:t>
            </a:fld>
            <a:endParaRPr lang="de-DE"/>
          </a:p>
        </p:txBody>
      </p:sp>
      <p:sp>
        <p:nvSpPr>
          <p:cNvPr id="5" name="Footer Placeholder 4"/>
          <p:cNvSpPr>
            <a:spLocks noGrp="1"/>
          </p:cNvSpPr>
          <p:nvPr>
            <p:ph type="ftr" sz="quarter" idx="11"/>
          </p:nvPr>
        </p:nvSpPr>
        <p:spPr bwMode="auto"/>
        <p:txBody>
          <a:bodyPr/>
          <a:lstStyle/>
          <a:p>
            <a:pPr>
              <a:defRPr/>
            </a:pPr>
            <a:endParaRPr lang="de-DE"/>
          </a:p>
        </p:txBody>
      </p:sp>
      <p:sp>
        <p:nvSpPr>
          <p:cNvPr id="6" name="Slide Number Placeholder 5"/>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2843816" y="185739"/>
            <a:ext cx="5992701" cy="646968"/>
          </a:xfrm>
        </p:spPr>
        <p:txBody>
          <a:bodyPr/>
          <a:lstStyle>
            <a:lvl1pPr>
              <a:defRPr sz="2800"/>
            </a:lvl1pPr>
          </a:lstStyle>
          <a:p>
            <a:pPr>
              <a:defRPr/>
            </a:pPr>
            <a:r>
              <a:rPr lang="de-DE"/>
              <a:t>Titelmasterformat durch Klicken bearbeiten</a:t>
            </a:r>
            <a:endParaRPr lang="en-US"/>
          </a:p>
        </p:txBody>
      </p:sp>
      <p:sp>
        <p:nvSpPr>
          <p:cNvPr id="3" name="Content Placeholder 2"/>
          <p:cNvSpPr>
            <a:spLocks noGrp="1"/>
          </p:cNvSpPr>
          <p:nvPr>
            <p:ph sz="half" idx="1"/>
          </p:nvPr>
        </p:nvSpPr>
        <p:spPr bwMode="auto">
          <a:xfrm>
            <a:off x="291543" y="1272173"/>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Content Placeholder 3"/>
          <p:cNvSpPr>
            <a:spLocks noGrp="1"/>
          </p:cNvSpPr>
          <p:nvPr>
            <p:ph sz="half" idx="2"/>
          </p:nvPr>
        </p:nvSpPr>
        <p:spPr bwMode="auto">
          <a:xfrm>
            <a:off x="4950317" y="1268998"/>
            <a:ext cx="3886200" cy="4351338"/>
          </a:xfrm>
        </p:spPr>
        <p:txBody>
          <a:bodyPr/>
          <a:lstStyle>
            <a:lvl1pPr>
              <a:defRPr sz="2400"/>
            </a:lvl1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Date Placeholder 4"/>
          <p:cNvSpPr>
            <a:spLocks noGrp="1"/>
          </p:cNvSpPr>
          <p:nvPr>
            <p:ph type="dt" sz="half" idx="10"/>
          </p:nvPr>
        </p:nvSpPr>
        <p:spPr bwMode="auto"/>
        <p:txBody>
          <a:bodyPr/>
          <a:lstStyle/>
          <a:p>
            <a:pPr>
              <a:defRPr/>
            </a:pPr>
            <a:fld id="{DB94FE58-9BAB-4FA6-87EE-EEA7E3B82E3E}" type="datetime1">
              <a:rPr lang="de-DE" smtClean="0"/>
              <a:t>19.09.2022</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890337"/>
            <a:ext cx="7886700" cy="800352"/>
          </a:xfrm>
        </p:spPr>
        <p:txBody>
          <a:bodyPr/>
          <a:lstStyle/>
          <a:p>
            <a:pPr>
              <a:defRPr/>
            </a:pPr>
            <a:r>
              <a:rPr lang="de-DE"/>
              <a:t>Titelmasterformat durch Klicken bearbeiten</a:t>
            </a:r>
            <a:endParaRPr lang="en-US"/>
          </a:p>
        </p:txBody>
      </p:sp>
      <p:sp>
        <p:nvSpPr>
          <p:cNvPr id="3" name="Text Placeholder 2"/>
          <p:cNvSpPr>
            <a:spLocks noGrp="1"/>
          </p:cNvSpPr>
          <p:nvPr>
            <p:ph type="body" idx="1"/>
          </p:nvPr>
        </p:nvSpPr>
        <p:spPr bwMode="auto">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4" name="Content Placeholder 3"/>
          <p:cNvSpPr>
            <a:spLocks noGrp="1"/>
          </p:cNvSpPr>
          <p:nvPr>
            <p:ph sz="half" idx="2"/>
          </p:nvPr>
        </p:nvSpPr>
        <p:spPr bwMode="auto">
          <a:xfrm>
            <a:off x="629842" y="2505074"/>
            <a:ext cx="3868340"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5" name="Text Placeholder 4"/>
          <p:cNvSpPr>
            <a:spLocks noGrp="1"/>
          </p:cNvSpPr>
          <p:nvPr>
            <p:ph type="body" sz="quarter" idx="3"/>
          </p:nvPr>
        </p:nvSpPr>
        <p:spPr bwMode="auto">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de-DE"/>
              <a:t>Formatvorlagen des Textmasters bearbeiten</a:t>
            </a:r>
            <a:endParaRPr/>
          </a:p>
        </p:txBody>
      </p:sp>
      <p:sp>
        <p:nvSpPr>
          <p:cNvPr id="6" name="Content Placeholder 5"/>
          <p:cNvSpPr>
            <a:spLocks noGrp="1"/>
          </p:cNvSpPr>
          <p:nvPr>
            <p:ph sz="quarter" idx="4"/>
          </p:nvPr>
        </p:nvSpPr>
        <p:spPr bwMode="auto">
          <a:xfrm>
            <a:off x="4629150" y="2505074"/>
            <a:ext cx="3887391" cy="3684588"/>
          </a:xfrm>
        </p:spPr>
        <p:txBody>
          <a:bodyPr>
            <a:normAutofit/>
          </a:bodyPr>
          <a:lstStyle>
            <a:lvl1pPr>
              <a:defRPr sz="2400"/>
            </a:lvl1pPr>
            <a:lvl2pPr>
              <a:defRPr sz="2400"/>
            </a:lvl2pPr>
            <a:lvl3pPr>
              <a:defRPr sz="2400"/>
            </a:lvl3pPr>
            <a:lvl4pPr>
              <a:defRPr sz="2400"/>
            </a:lvl4pPr>
            <a:lvl5pPr>
              <a:defRPr sz="2400"/>
            </a:lvl5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7" name="Date Placeholder 6"/>
          <p:cNvSpPr>
            <a:spLocks noGrp="1"/>
          </p:cNvSpPr>
          <p:nvPr>
            <p:ph type="dt" sz="half" idx="10"/>
          </p:nvPr>
        </p:nvSpPr>
        <p:spPr bwMode="auto"/>
        <p:txBody>
          <a:bodyPr/>
          <a:lstStyle/>
          <a:p>
            <a:pPr>
              <a:defRPr/>
            </a:pPr>
            <a:fld id="{DD6160CB-1C20-4B1C-997D-A33882255E2D}" type="datetime1">
              <a:rPr lang="de-DE" smtClean="0"/>
              <a:t>19.09.2022</a:t>
            </a:fld>
            <a:endParaRPr lang="de-DE"/>
          </a:p>
        </p:txBody>
      </p:sp>
      <p:sp>
        <p:nvSpPr>
          <p:cNvPr id="8" name="Footer Placeholder 7"/>
          <p:cNvSpPr>
            <a:spLocks noGrp="1"/>
          </p:cNvSpPr>
          <p:nvPr>
            <p:ph type="ftr" sz="quarter" idx="11"/>
          </p:nvPr>
        </p:nvSpPr>
        <p:spPr bwMode="auto"/>
        <p:txBody>
          <a:bodyPr/>
          <a:lstStyle/>
          <a:p>
            <a:pPr>
              <a:defRPr/>
            </a:pPr>
            <a:endParaRPr lang="de-DE"/>
          </a:p>
        </p:txBody>
      </p:sp>
      <p:sp>
        <p:nvSpPr>
          <p:cNvPr id="9" name="Slide Number Placeholder 8"/>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de-DE"/>
              <a:t>Titelmasterformat durch Klicken bearbeiten</a:t>
            </a:r>
            <a:endParaRPr lang="en-US"/>
          </a:p>
        </p:txBody>
      </p:sp>
      <p:sp>
        <p:nvSpPr>
          <p:cNvPr id="3" name="Date Placeholder 2"/>
          <p:cNvSpPr>
            <a:spLocks noGrp="1"/>
          </p:cNvSpPr>
          <p:nvPr>
            <p:ph type="dt" sz="half" idx="10"/>
          </p:nvPr>
        </p:nvSpPr>
        <p:spPr bwMode="auto"/>
        <p:txBody>
          <a:bodyPr/>
          <a:lstStyle/>
          <a:p>
            <a:pPr>
              <a:defRPr/>
            </a:pPr>
            <a:fld id="{69331A1A-481C-452E-BCB1-D1E8EB6EC83A}" type="datetime1">
              <a:rPr lang="de-DE" smtClean="0"/>
              <a:t>19.09.2022</a:t>
            </a:fld>
            <a:endParaRPr lang="de-DE"/>
          </a:p>
        </p:txBody>
      </p:sp>
      <p:sp>
        <p:nvSpPr>
          <p:cNvPr id="4" name="Footer Placeholder 3"/>
          <p:cNvSpPr>
            <a:spLocks noGrp="1"/>
          </p:cNvSpPr>
          <p:nvPr>
            <p:ph type="ftr" sz="quarter" idx="11"/>
          </p:nvPr>
        </p:nvSpPr>
        <p:spPr bwMode="auto"/>
        <p:txBody>
          <a:bodyPr/>
          <a:lstStyle/>
          <a:p>
            <a:pPr>
              <a:defRPr/>
            </a:pPr>
            <a:endParaRPr lang="de-DE"/>
          </a:p>
        </p:txBody>
      </p:sp>
      <p:sp>
        <p:nvSpPr>
          <p:cNvPr id="5" name="Slide Number Placeholder 4"/>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2DA25BF9-1C92-47FE-90AA-6E9859181ACA}" type="datetime1">
              <a:rPr lang="de-DE" smtClean="0"/>
              <a:t>19.09.2022</a:t>
            </a:fld>
            <a:endParaRPr lang="de-DE"/>
          </a:p>
        </p:txBody>
      </p:sp>
      <p:sp>
        <p:nvSpPr>
          <p:cNvPr id="3" name="Footer Placeholder 2"/>
          <p:cNvSpPr>
            <a:spLocks noGrp="1"/>
          </p:cNvSpPr>
          <p:nvPr>
            <p:ph type="ftr" sz="quarter" idx="11"/>
          </p:nvPr>
        </p:nvSpPr>
        <p:spPr bwMode="auto"/>
        <p:txBody>
          <a:bodyPr/>
          <a:lstStyle/>
          <a:p>
            <a:pPr>
              <a:defRPr/>
            </a:pPr>
            <a:endParaRPr lang="de-DE"/>
          </a:p>
        </p:txBody>
      </p:sp>
      <p:sp>
        <p:nvSpPr>
          <p:cNvPr id="4" name="Slide Number Placeholder 3"/>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Content Placeholder 2"/>
          <p:cNvSpPr>
            <a:spLocks noGrp="1"/>
          </p:cNvSpPr>
          <p:nvPr>
            <p:ph idx="1"/>
          </p:nvPr>
        </p:nvSpPr>
        <p:spPr bwMode="auto">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600E64EB-DF40-439E-A770-A63FC0BEB271}" type="datetime1">
              <a:rPr lang="de-DE" smtClean="0"/>
              <a:t>19.09.2022</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29841" y="457200"/>
            <a:ext cx="2949178" cy="1600200"/>
          </a:xfrm>
        </p:spPr>
        <p:txBody>
          <a:bodyPr anchor="b"/>
          <a:lstStyle>
            <a:lvl1pPr>
              <a:defRPr sz="3200"/>
            </a:lvl1pPr>
          </a:lstStyle>
          <a:p>
            <a:pPr>
              <a:defRPr/>
            </a:pPr>
            <a:r>
              <a:rPr lang="de-DE"/>
              <a:t>Titelmasterformat durch Klicken bearbeiten</a:t>
            </a:r>
            <a:endParaRPr lang="en-US"/>
          </a:p>
        </p:txBody>
      </p:sp>
      <p:sp>
        <p:nvSpPr>
          <p:cNvPr id="3" name="Picture Placeholder 2"/>
          <p:cNvSpPr>
            <a:spLocks noGrp="1" noChangeAspect="1"/>
          </p:cNvSpPr>
          <p:nvPr>
            <p:ph type="pic" idx="1"/>
          </p:nvPr>
        </p:nvSpPr>
        <p:spPr bwMode="auto">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de-DE"/>
              <a:t>Bild durch Klicken auf Symbol hinzufügen</a:t>
            </a:r>
            <a:endParaRPr lang="en-US"/>
          </a:p>
        </p:txBody>
      </p:sp>
      <p:sp>
        <p:nvSpPr>
          <p:cNvPr id="4" name="Text Placeholder 3"/>
          <p:cNvSpPr>
            <a:spLocks noGrp="1"/>
          </p:cNvSpPr>
          <p:nvPr>
            <p:ph type="body" sz="half" idx="2"/>
          </p:nvPr>
        </p:nvSpPr>
        <p:spPr bwMode="auto">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de-DE"/>
              <a:t>Formatvorlagen des Textmasters bearbeiten</a:t>
            </a:r>
            <a:endParaRPr/>
          </a:p>
        </p:txBody>
      </p:sp>
      <p:sp>
        <p:nvSpPr>
          <p:cNvPr id="5" name="Date Placeholder 4"/>
          <p:cNvSpPr>
            <a:spLocks noGrp="1"/>
          </p:cNvSpPr>
          <p:nvPr>
            <p:ph type="dt" sz="half" idx="10"/>
          </p:nvPr>
        </p:nvSpPr>
        <p:spPr bwMode="auto"/>
        <p:txBody>
          <a:bodyPr/>
          <a:lstStyle/>
          <a:p>
            <a:pPr>
              <a:defRPr/>
            </a:pPr>
            <a:fld id="{84BE1D7E-F21F-4DBE-8EB9-EA3161417525}" type="datetime1">
              <a:rPr lang="de-DE" smtClean="0"/>
              <a:t>19.09.2022</a:t>
            </a:fld>
            <a:endParaRPr lang="de-DE"/>
          </a:p>
        </p:txBody>
      </p:sp>
      <p:sp>
        <p:nvSpPr>
          <p:cNvPr id="6" name="Footer Placeholder 5"/>
          <p:cNvSpPr>
            <a:spLocks noGrp="1"/>
          </p:cNvSpPr>
          <p:nvPr>
            <p:ph type="ftr" sz="quarter" idx="11"/>
          </p:nvPr>
        </p:nvSpPr>
        <p:spPr bwMode="auto"/>
        <p:txBody>
          <a:bodyPr/>
          <a:lstStyle/>
          <a:p>
            <a:pPr>
              <a:defRPr/>
            </a:pPr>
            <a:endParaRPr lang="de-DE"/>
          </a:p>
        </p:txBody>
      </p:sp>
      <p:sp>
        <p:nvSpPr>
          <p:cNvPr id="7" name="Slide Number Placeholder 6"/>
          <p:cNvSpPr>
            <a:spLocks noGrp="1"/>
          </p:cNvSpPr>
          <p:nvPr>
            <p:ph type="sldNum" sz="quarter" idx="12"/>
          </p:nvPr>
        </p:nvSpPr>
        <p:spPr bwMode="auto"/>
        <p:txBody>
          <a:bodyPr/>
          <a:lstStyle/>
          <a:p>
            <a:pPr>
              <a:defRPr/>
            </a:pPr>
            <a:fld id="{68EB983F-8B0B-4AF9-B95F-82DF6E329D7A}" type="slidenum">
              <a:rPr lang="de-DE"/>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2843816" y="185739"/>
            <a:ext cx="6058873" cy="646968"/>
          </a:xfrm>
          <a:prstGeom prst="rect">
            <a:avLst/>
          </a:prstGeom>
        </p:spPr>
        <p:txBody>
          <a:bodyPr vert="horz" lIns="91440" tIns="45720" rIns="91440" bIns="45720" rtlCol="0" anchor="ctr">
            <a:noAutofit/>
          </a:bodyPr>
          <a:lstStyle/>
          <a:p>
            <a:pPr>
              <a:defRPr/>
            </a:pPr>
            <a:r>
              <a:rPr lang="de-DE"/>
              <a:t>Titelmasterformat durch Klicken </a:t>
            </a:r>
            <a:endParaRPr lang="en-US"/>
          </a:p>
        </p:txBody>
      </p:sp>
      <p:sp>
        <p:nvSpPr>
          <p:cNvPr id="3" name="Text Placeholder 2"/>
          <p:cNvSpPr>
            <a:spLocks noGrp="1"/>
          </p:cNvSpPr>
          <p:nvPr>
            <p:ph type="body" idx="1"/>
          </p:nvPr>
        </p:nvSpPr>
        <p:spPr bwMode="auto">
          <a:xfrm>
            <a:off x="233799" y="1068946"/>
            <a:ext cx="8668890" cy="5172412"/>
          </a:xfrm>
          <a:prstGeom prst="rect">
            <a:avLst/>
          </a:prstGeom>
          <a:solidFill>
            <a:srgbClr val="DFE4F2"/>
          </a:solidFill>
        </p:spPr>
        <p:txBody>
          <a:bodyPr vert="horz" lIns="91440" tIns="45720" rIns="91440" bIns="45720" rtlCol="0">
            <a:normAutofit/>
          </a:bodyPr>
          <a:lstStyle/>
          <a:p>
            <a:pPr lvl="0">
              <a:defRPr/>
            </a:pPr>
            <a:r>
              <a:rPr lang="de-DE"/>
              <a:t>Formatvorlagen des Textmasters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4" name="Date Placeholder 3"/>
          <p:cNvSpPr>
            <a:spLocks noGrp="1"/>
          </p:cNvSpPr>
          <p:nvPr>
            <p:ph type="dt" sz="half" idx="2"/>
          </p:nvPr>
        </p:nvSpPr>
        <p:spPr bwMode="auto">
          <a:xfrm>
            <a:off x="279511" y="6339918"/>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F8FAB2D-E471-4A9B-964A-FF6275A0205B}" type="datetime1">
              <a:rPr lang="de-DE" smtClean="0"/>
              <a:t>19.09.2022</a:t>
            </a:fld>
            <a:endParaRPr lang="de-DE"/>
          </a:p>
        </p:txBody>
      </p:sp>
      <p:sp>
        <p:nvSpPr>
          <p:cNvPr id="5" name="Footer Placeholder 4"/>
          <p:cNvSpPr>
            <a:spLocks noGrp="1"/>
          </p:cNvSpPr>
          <p:nvPr>
            <p:ph type="ftr" sz="quarter" idx="3"/>
          </p:nvPr>
        </p:nvSpPr>
        <p:spPr bwMode="auto">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Slide Number Placeholder 5"/>
          <p:cNvSpPr>
            <a:spLocks noGrp="1"/>
          </p:cNvSpPr>
          <p:nvPr>
            <p:ph type="sldNum" sz="quarter" idx="4"/>
          </p:nvPr>
        </p:nvSpPr>
        <p:spPr bwMode="auto">
          <a:xfrm>
            <a:off x="6893417"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8EB983F-8B0B-4AF9-B95F-82DF6E329D7A}" type="slidenum">
              <a:rPr lang="de-DE"/>
              <a:t>‹Nr.›</a:t>
            </a:fld>
            <a:endParaRPr lang="de-DE"/>
          </a:p>
        </p:txBody>
      </p:sp>
      <p:pic>
        <p:nvPicPr>
          <p:cNvPr id="7" name="Grafik 6"/>
          <p:cNvPicPr>
            <a:picLocks noChangeAspect="1"/>
          </p:cNvPicPr>
          <p:nvPr userDrawn="1"/>
        </p:nvPicPr>
        <p:blipFill>
          <a:blip r:embed="rId13"/>
          <a:stretch/>
        </p:blipFill>
        <p:spPr bwMode="auto">
          <a:xfrm>
            <a:off x="233799" y="185739"/>
            <a:ext cx="2404124" cy="646968"/>
          </a:xfrm>
          <a:prstGeom prst="rect">
            <a:avLst/>
          </a:prstGeom>
          <a:gradFill>
            <a:gsLst>
              <a:gs pos="0">
                <a:srgbClr val="5E9EFF">
                  <a:alpha val="33000"/>
                </a:srgbClr>
              </a:gs>
              <a:gs pos="39999">
                <a:srgbClr val="85C2FF"/>
              </a:gs>
              <a:gs pos="70000">
                <a:srgbClr val="C4D6EB"/>
              </a:gs>
              <a:gs pos="100000">
                <a:srgbClr val="FFEBFA"/>
              </a:gs>
            </a:gsLst>
            <a:path path="circle"/>
          </a:grad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a:lnSpc>
          <a:spcPct val="90000"/>
        </a:lnSpc>
        <a:spcBef>
          <a:spcPts val="0"/>
        </a:spcBef>
        <a:buNone/>
        <a:defRPr sz="2800">
          <a:solidFill>
            <a:schemeClr val="tx1"/>
          </a:solidFill>
          <a:latin typeface="Arial"/>
          <a:ea typeface="+mj-ea"/>
          <a:cs typeface="Arial"/>
        </a:defRPr>
      </a:lvl1pPr>
    </p:titleStyle>
    <p:bodyStyle>
      <a:lvl1pPr marL="228600" indent="-228600" algn="l" defTabSz="914400">
        <a:lnSpc>
          <a:spcPct val="90000"/>
        </a:lnSpc>
        <a:spcBef>
          <a:spcPts val="1000"/>
        </a:spcBef>
        <a:buFont typeface="Arial"/>
        <a:buChar char="•"/>
        <a:defRPr sz="2400">
          <a:solidFill>
            <a:schemeClr val="tx1"/>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Arial"/>
          <a:ea typeface="+mn-ea"/>
          <a:cs typeface="Arial"/>
        </a:defRPr>
      </a:lvl2pPr>
      <a:lvl3pPr marL="1143000" indent="-228600" algn="l" defTabSz="914400">
        <a:lnSpc>
          <a:spcPct val="90000"/>
        </a:lnSpc>
        <a:spcBef>
          <a:spcPts val="500"/>
        </a:spcBef>
        <a:buFont typeface="Arial"/>
        <a:buChar char="•"/>
        <a:defRPr sz="2000">
          <a:solidFill>
            <a:schemeClr val="tx1"/>
          </a:solidFill>
          <a:latin typeface="Arial"/>
          <a:ea typeface="+mn-ea"/>
          <a:cs typeface="Arial"/>
        </a:defRPr>
      </a:lvl3pPr>
      <a:lvl4pPr marL="1600200" indent="-228600" algn="l" defTabSz="914400">
        <a:lnSpc>
          <a:spcPct val="90000"/>
        </a:lnSpc>
        <a:spcBef>
          <a:spcPts val="500"/>
        </a:spcBef>
        <a:buFont typeface="Arial"/>
        <a:buChar char="•"/>
        <a:defRPr sz="1800">
          <a:solidFill>
            <a:schemeClr val="tx1"/>
          </a:solidFill>
          <a:latin typeface="Arial"/>
          <a:ea typeface="+mn-ea"/>
          <a:cs typeface="Arial"/>
        </a:defRPr>
      </a:lvl4pPr>
      <a:lvl5pPr marL="2057400" indent="-228600" algn="l" defTabSz="914400">
        <a:lnSpc>
          <a:spcPct val="90000"/>
        </a:lnSpc>
        <a:spcBef>
          <a:spcPts val="500"/>
        </a:spcBef>
        <a:buFont typeface="Arial"/>
        <a:buChar char="•"/>
        <a:defRPr sz="1800">
          <a:solidFill>
            <a:schemeClr val="tx1"/>
          </a:solidFill>
          <a:latin typeface="Arial"/>
          <a:ea typeface="+mn-ea"/>
          <a:cs typeface="Arial"/>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iqR3vNItP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docs.google.com/document/d/1MWFQyz9HupaK6zamcZXRmRWgXMsIpVYABv_FR-_X_fk/edit"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hyperlink" Target="https://www.mercator-institut-sprachfoerderung.de/de/publikationen/material-fuer-die-praxis/methodenpoo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hyperlink" Target="https://uni-bielefeld.taskcards.app/#/board/985cdde5-9850-43d2-b20e-a5401ae93af8?token=718f497a-5ce6-4b56-b837-e6c45eac08d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www.deutschdidaktik.phil.fau.de/files/2020/05/frederking-krommer-2019-digitale-textkompetenzpdf.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www.schulentwicklung.nrw.de/lehrplaene/lehrplannavigator-s-i/gesamtschule/naturwissenschaften/naturwissenschaften-klp/kompetenzen/kompetenzbereich-inhaltsfelder-und-kompetenzerwartungen-.html" TargetMode="External"/><Relationship Id="rId5" Type="http://schemas.openxmlformats.org/officeDocument/2006/relationships/hyperlink" Target="https://medienkompetenzrahmen.nrw/fileadmin/pdf/LVR_ZMB_MKR_Broschuere.pdf" TargetMode="External"/><Relationship Id="rId4" Type="http://schemas.openxmlformats.org/officeDocument/2006/relationships/hyperlink" Target="http://www.uni-due.de/imperia/md/content/prodaz/scaffolding.pdf"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schulentwicklung.nrw.de/lehrplaene/lehrplannavigator-s-i/gesamtschule/naturwissenschaften/naturwissenschaften-klp/kompetenzen/kompetenzbereich-inhaltsfelder-und-kompetenzerwartung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Untertitel 2"/>
          <p:cNvSpPr>
            <a:spLocks noGrp="1"/>
          </p:cNvSpPr>
          <p:nvPr>
            <p:ph type="subTitle" idx="1"/>
          </p:nvPr>
        </p:nvSpPr>
        <p:spPr bwMode="auto">
          <a:xfrm>
            <a:off x="179512" y="4140679"/>
            <a:ext cx="6984776" cy="2573629"/>
          </a:xfrm>
        </p:spPr>
        <p:txBody>
          <a:bodyPr>
            <a:normAutofit fontScale="92500"/>
          </a:bodyPr>
          <a:lstStyle/>
          <a:p>
            <a:pPr>
              <a:lnSpc>
                <a:spcPct val="120000"/>
              </a:lnSpc>
              <a:defRPr/>
            </a:pPr>
            <a:r>
              <a:rPr lang="de-DE" sz="2200" b="1" dirty="0"/>
              <a:t>Sprachsensibler Chemieunterricht - digital umgesetzt</a:t>
            </a:r>
          </a:p>
          <a:p>
            <a:pPr>
              <a:lnSpc>
                <a:spcPct val="120000"/>
              </a:lnSpc>
              <a:defRPr/>
            </a:pPr>
            <a:r>
              <a:rPr lang="de-DE" sz="1900" dirty="0" err="1"/>
              <a:t>NeDiChe</a:t>
            </a:r>
            <a:r>
              <a:rPr lang="de-DE" sz="1900" dirty="0"/>
              <a:t>-Kolloquium Universität Wuppertal </a:t>
            </a:r>
          </a:p>
          <a:p>
            <a:pPr>
              <a:lnSpc>
                <a:spcPct val="120000"/>
              </a:lnSpc>
              <a:defRPr/>
            </a:pPr>
            <a:r>
              <a:rPr lang="de-DE" sz="1500" dirty="0"/>
              <a:t>CoP Deutsch als Zweitsprache/Sprachsensibler Fachunterricht</a:t>
            </a:r>
          </a:p>
          <a:p>
            <a:pPr>
              <a:lnSpc>
                <a:spcPct val="120000"/>
              </a:lnSpc>
              <a:defRPr/>
            </a:pPr>
            <a:r>
              <a:rPr lang="de-DE" sz="1500" dirty="0"/>
              <a:t>Janna Gutenberg (Mercator-Institut, Universität zu Köln) </a:t>
            </a:r>
          </a:p>
          <a:p>
            <a:pPr>
              <a:lnSpc>
                <a:spcPct val="120000"/>
              </a:lnSpc>
              <a:defRPr/>
            </a:pPr>
            <a:r>
              <a:rPr lang="de-DE" sz="1500" dirty="0"/>
              <a:t>Anne Wernicke (Universität Bielefeld)</a:t>
            </a:r>
          </a:p>
          <a:p>
            <a:pPr>
              <a:lnSpc>
                <a:spcPct val="120000"/>
              </a:lnSpc>
              <a:defRPr/>
            </a:pPr>
            <a:r>
              <a:rPr lang="de-DE" sz="1500" dirty="0"/>
              <a:t>12.09.2022</a:t>
            </a:r>
          </a:p>
        </p:txBody>
      </p:sp>
      <p:pic>
        <p:nvPicPr>
          <p:cNvPr id="8" name="Grafik 7"/>
          <p:cNvPicPr>
            <a:picLocks noChangeAspect="1"/>
          </p:cNvPicPr>
          <p:nvPr/>
        </p:nvPicPr>
        <p:blipFill>
          <a:blip r:embed="rId3"/>
          <a:stretch/>
        </p:blipFill>
        <p:spPr bwMode="auto">
          <a:xfrm>
            <a:off x="7164289" y="5361921"/>
            <a:ext cx="1945846" cy="1379887"/>
          </a:xfrm>
          <a:prstGeom prst="rect">
            <a:avLst/>
          </a:prstGeom>
        </p:spPr>
      </p:pic>
      <p:pic>
        <p:nvPicPr>
          <p:cNvPr id="6" name="Grafik 5"/>
          <p:cNvPicPr>
            <a:picLocks noChangeAspect="1"/>
          </p:cNvPicPr>
          <p:nvPr/>
        </p:nvPicPr>
        <p:blipFill>
          <a:blip r:embed="rId4"/>
          <a:srcRect l="2227" t="21463" r="1772" b="21964"/>
          <a:stretch/>
        </p:blipFill>
        <p:spPr bwMode="auto">
          <a:xfrm>
            <a:off x="179512" y="134471"/>
            <a:ext cx="8778240" cy="3879748"/>
          </a:xfrm>
          <a:prstGeom prst="rect">
            <a:avLst/>
          </a:prstGeom>
        </p:spPr>
      </p:pic>
      <p:pic>
        <p:nvPicPr>
          <p:cNvPr id="5" name="Grafik 4" descr="C:\Users\bq0000\AppData\Local\Microsoft\Windows\INetCache\Content.Word\Logo ComeIn.JPG"/>
          <p:cNvPicPr/>
          <p:nvPr/>
        </p:nvPicPr>
        <p:blipFill>
          <a:blip r:embed="rId5"/>
          <a:stretch/>
        </p:blipFill>
        <p:spPr bwMode="auto">
          <a:xfrm>
            <a:off x="93247" y="819682"/>
            <a:ext cx="6984776" cy="1873885"/>
          </a:xfrm>
          <a:prstGeom prst="rect">
            <a:avLst/>
          </a:prstGeom>
          <a:noFill/>
          <a:ln>
            <a:noFill/>
          </a:ln>
        </p:spPr>
      </p:pic>
      <p:pic>
        <p:nvPicPr>
          <p:cNvPr id="2" name="Grafi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1" y="5850210"/>
            <a:ext cx="1296145" cy="864097"/>
          </a:xfrm>
          <a:prstGeom prst="rect">
            <a:avLst/>
          </a:prstGeom>
        </p:spPr>
      </p:pic>
      <p:pic>
        <p:nvPicPr>
          <p:cNvPr id="4" name="Grafi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2120" y="5893200"/>
            <a:ext cx="1641954" cy="947568"/>
          </a:xfrm>
          <a:prstGeom prst="rect">
            <a:avLst/>
          </a:prstGeom>
        </p:spPr>
      </p:pic>
      <p:sp>
        <p:nvSpPr>
          <p:cNvPr id="9" name="Foliennummernplatzhalter 8"/>
          <p:cNvSpPr>
            <a:spLocks noGrp="1"/>
          </p:cNvSpPr>
          <p:nvPr>
            <p:ph type="sldNum" sz="quarter" idx="12"/>
          </p:nvPr>
        </p:nvSpPr>
        <p:spPr/>
        <p:txBody>
          <a:bodyPr/>
          <a:lstStyle/>
          <a:p>
            <a:pPr>
              <a:defRPr/>
            </a:pPr>
            <a:fld id="{68EB983F-8B0B-4AF9-B95F-82DF6E329D7A}" type="slidenum">
              <a:rPr lang="de-DE" smtClean="0"/>
              <a:t>1</a:t>
            </a:fld>
            <a:endParaRPr lang="de-DE"/>
          </a:p>
        </p:txBody>
      </p:sp>
      <p:pic>
        <p:nvPicPr>
          <p:cNvPr id="10" name="Grafik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4074" y="4162086"/>
            <a:ext cx="1656743" cy="5824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2843807" y="159746"/>
            <a:ext cx="6107009" cy="874510"/>
          </a:xfrm>
        </p:spPr>
        <p:txBody>
          <a:bodyPr>
            <a:normAutofit/>
          </a:bodyPr>
          <a:lstStyle/>
          <a:p>
            <a:pPr algn="r">
              <a:defRPr/>
            </a:pPr>
            <a:r>
              <a:rPr lang="de-DE" b="1" dirty="0"/>
              <a:t>Potenziale digitaler Texte für den sprachsensiblen Fachunterricht</a:t>
            </a:r>
            <a:endParaRPr b="1" dirty="0"/>
          </a:p>
        </p:txBody>
      </p:sp>
      <p:sp>
        <p:nvSpPr>
          <p:cNvPr id="5" name="Abgerundetes Rechteck 4"/>
          <p:cNvSpPr/>
          <p:nvPr/>
        </p:nvSpPr>
        <p:spPr bwMode="auto">
          <a:xfrm>
            <a:off x="738045" y="1173109"/>
            <a:ext cx="3111095" cy="567234"/>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Vorwissen</a:t>
            </a:r>
            <a:r>
              <a:rPr lang="de-DE" sz="1600" dirty="0">
                <a:solidFill>
                  <a:schemeClr val="tx1"/>
                </a:solidFill>
              </a:rPr>
              <a:t> aktivieren</a:t>
            </a:r>
            <a:endParaRPr dirty="0">
              <a:solidFill>
                <a:schemeClr val="tx1"/>
              </a:solidFill>
            </a:endParaRPr>
          </a:p>
        </p:txBody>
      </p:sp>
      <p:sp>
        <p:nvSpPr>
          <p:cNvPr id="7" name="Abgerundetes Rechteck 6"/>
          <p:cNvSpPr/>
          <p:nvPr/>
        </p:nvSpPr>
        <p:spPr bwMode="auto">
          <a:xfrm>
            <a:off x="709328" y="2773636"/>
            <a:ext cx="3177943" cy="630182"/>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geeignetes (</a:t>
            </a:r>
            <a:r>
              <a:rPr lang="de-DE" sz="1600" b="1" dirty="0">
                <a:solidFill>
                  <a:schemeClr val="tx1"/>
                </a:solidFill>
              </a:rPr>
              <a:t>Zusatz-)Material</a:t>
            </a:r>
            <a:r>
              <a:rPr lang="de-DE" sz="1600" dirty="0">
                <a:solidFill>
                  <a:schemeClr val="tx1"/>
                </a:solidFill>
              </a:rPr>
              <a:t> bereitstellen</a:t>
            </a:r>
          </a:p>
        </p:txBody>
      </p:sp>
      <p:sp>
        <p:nvSpPr>
          <p:cNvPr id="9" name="Abgerundetes Rechteck 8"/>
          <p:cNvSpPr/>
          <p:nvPr/>
        </p:nvSpPr>
        <p:spPr bwMode="auto">
          <a:xfrm>
            <a:off x="747170" y="1927759"/>
            <a:ext cx="3159729" cy="658461"/>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 </a:t>
            </a:r>
            <a:r>
              <a:rPr lang="de-DE" sz="1600" b="1" dirty="0">
                <a:solidFill>
                  <a:schemeClr val="tx1"/>
                </a:solidFill>
              </a:rPr>
              <a:t>Lern- und Arbeitsformen </a:t>
            </a:r>
            <a:r>
              <a:rPr lang="de-DE" sz="1600" dirty="0">
                <a:solidFill>
                  <a:schemeClr val="tx1"/>
                </a:solidFill>
              </a:rPr>
              <a:t>planen</a:t>
            </a:r>
          </a:p>
        </p:txBody>
      </p:sp>
      <p:sp>
        <p:nvSpPr>
          <p:cNvPr id="10" name="Abgerundetes Rechteck 9"/>
          <p:cNvSpPr/>
          <p:nvPr/>
        </p:nvSpPr>
        <p:spPr bwMode="auto">
          <a:xfrm>
            <a:off x="738046" y="4644472"/>
            <a:ext cx="3196447" cy="580038"/>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passende </a:t>
            </a:r>
            <a:r>
              <a:rPr lang="de-DE" sz="1600" b="1" dirty="0">
                <a:solidFill>
                  <a:schemeClr val="tx1"/>
                </a:solidFill>
              </a:rPr>
              <a:t>Darstellungsformen</a:t>
            </a:r>
            <a:r>
              <a:rPr lang="de-DE" sz="1600" dirty="0">
                <a:solidFill>
                  <a:schemeClr val="tx1"/>
                </a:solidFill>
              </a:rPr>
              <a:t> wählen</a:t>
            </a:r>
          </a:p>
        </p:txBody>
      </p:sp>
      <p:sp>
        <p:nvSpPr>
          <p:cNvPr id="11" name="Abgerundetes Rechteck 10"/>
          <p:cNvSpPr/>
          <p:nvPr/>
        </p:nvSpPr>
        <p:spPr bwMode="auto">
          <a:xfrm>
            <a:off x="713531" y="3585278"/>
            <a:ext cx="3220279" cy="876048"/>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b="1" dirty="0">
                <a:solidFill>
                  <a:schemeClr val="tx1"/>
                </a:solidFill>
              </a:rPr>
              <a:t>Sprache anreichern</a:t>
            </a:r>
            <a:r>
              <a:rPr lang="de-DE" sz="1600" dirty="0">
                <a:solidFill>
                  <a:schemeClr val="tx1"/>
                </a:solidFill>
              </a:rPr>
              <a:t>, statt zu vereinfachen</a:t>
            </a:r>
            <a:endParaRPr dirty="0">
              <a:solidFill>
                <a:schemeClr val="tx1"/>
              </a:solidFill>
            </a:endParaRPr>
          </a:p>
        </p:txBody>
      </p:sp>
      <p:cxnSp>
        <p:nvCxnSpPr>
          <p:cNvPr id="29" name="Gerade Verbindung 28"/>
          <p:cNvCxnSpPr>
            <a:cxnSpLocks/>
            <a:stCxn id="10" idx="3"/>
            <a:endCxn id="50" idx="1"/>
          </p:cNvCxnSpPr>
          <p:nvPr/>
        </p:nvCxnSpPr>
        <p:spPr bwMode="auto">
          <a:xfrm flipV="1">
            <a:off x="3934493" y="2500843"/>
            <a:ext cx="1709307" cy="2433648"/>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a:cxnSpLocks/>
            <a:stCxn id="5" idx="3"/>
            <a:endCxn id="52" idx="1"/>
          </p:cNvCxnSpPr>
          <p:nvPr/>
        </p:nvCxnSpPr>
        <p:spPr bwMode="auto">
          <a:xfrm>
            <a:off x="3849140" y="1456726"/>
            <a:ext cx="1801758" cy="2621346"/>
          </a:xfrm>
          <a:prstGeom prst="line">
            <a:avLst/>
          </a:prstGeom>
          <a:ln w="31750">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a:cxnSpLocks/>
            <a:stCxn id="5" idx="3"/>
            <a:endCxn id="42" idx="1"/>
          </p:cNvCxnSpPr>
          <p:nvPr/>
        </p:nvCxnSpPr>
        <p:spPr bwMode="auto">
          <a:xfrm>
            <a:off x="3849140" y="1456726"/>
            <a:ext cx="1801759" cy="1869396"/>
          </a:xfrm>
          <a:prstGeom prst="line">
            <a:avLst/>
          </a:prstGeom>
          <a:ln w="317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a:cxnSpLocks/>
            <a:stCxn id="9" idx="3"/>
            <a:endCxn id="52" idx="1"/>
          </p:cNvCxnSpPr>
          <p:nvPr/>
        </p:nvCxnSpPr>
        <p:spPr bwMode="auto">
          <a:xfrm>
            <a:off x="3906899" y="2256990"/>
            <a:ext cx="1743999" cy="1821082"/>
          </a:xfrm>
          <a:prstGeom prst="line">
            <a:avLst/>
          </a:prstGeom>
          <a:ln w="31750">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a:cxnSpLocks/>
            <a:stCxn id="7" idx="3"/>
            <a:endCxn id="42" idx="1"/>
          </p:cNvCxnSpPr>
          <p:nvPr/>
        </p:nvCxnSpPr>
        <p:spPr bwMode="auto">
          <a:xfrm>
            <a:off x="3887271" y="3088727"/>
            <a:ext cx="1763628" cy="237395"/>
          </a:xfrm>
          <a:prstGeom prst="line">
            <a:avLst/>
          </a:prstGeom>
          <a:ln w="317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a:cxnSpLocks/>
            <a:stCxn id="11" idx="3"/>
            <a:endCxn id="50" idx="1"/>
          </p:cNvCxnSpPr>
          <p:nvPr/>
        </p:nvCxnSpPr>
        <p:spPr bwMode="auto">
          <a:xfrm flipV="1">
            <a:off x="3933810" y="2500843"/>
            <a:ext cx="1709990" cy="1522459"/>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 name="Foliennummernplatzhalter 2">
            <a:extLst>
              <a:ext uri="{FF2B5EF4-FFF2-40B4-BE49-F238E27FC236}">
                <a16:creationId xmlns:a16="http://schemas.microsoft.com/office/drawing/2014/main" id="{EDD306CF-C015-CA44-AE2C-69E895F7A502}"/>
              </a:ext>
            </a:extLst>
          </p:cNvPr>
          <p:cNvSpPr>
            <a:spLocks noGrp="1"/>
          </p:cNvSpPr>
          <p:nvPr>
            <p:ph type="sldNum" sz="quarter" idx="12"/>
          </p:nvPr>
        </p:nvSpPr>
        <p:spPr/>
        <p:txBody>
          <a:bodyPr/>
          <a:lstStyle/>
          <a:p>
            <a:pPr>
              <a:defRPr/>
            </a:pPr>
            <a:fld id="{C8DADE80-13C5-411A-9513-2D5B09D76034}" type="slidenum">
              <a:rPr lang="de-DE" smtClean="0"/>
              <a:t>10</a:t>
            </a:fld>
            <a:endParaRPr lang="de-DE"/>
          </a:p>
        </p:txBody>
      </p:sp>
      <p:sp>
        <p:nvSpPr>
          <p:cNvPr id="42" name="Abgerundetes Rechteck 41">
            <a:extLst>
              <a:ext uri="{FF2B5EF4-FFF2-40B4-BE49-F238E27FC236}">
                <a16:creationId xmlns:a16="http://schemas.microsoft.com/office/drawing/2014/main" id="{00359333-621C-AA5A-5E3D-ADAFCCDD070F}"/>
              </a:ext>
            </a:extLst>
          </p:cNvPr>
          <p:cNvSpPr/>
          <p:nvPr/>
        </p:nvSpPr>
        <p:spPr>
          <a:xfrm>
            <a:off x="5650899" y="3088727"/>
            <a:ext cx="3148279" cy="474789"/>
          </a:xfrm>
          <a:prstGeom prst="roundRect">
            <a:avLst/>
          </a:prstGeom>
          <a:solidFill>
            <a:schemeClr val="bg1">
              <a:lumMod val="95000"/>
            </a:schemeClr>
          </a:solidFill>
          <a:ln w="28575">
            <a:solidFill>
              <a:schemeClr val="accent4">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err="1">
                <a:solidFill>
                  <a:schemeClr val="accent4">
                    <a:lumMod val="60000"/>
                    <a:lumOff val="40000"/>
                  </a:schemeClr>
                </a:solidFill>
              </a:rPr>
              <a:t>Hypertextualität</a:t>
            </a:r>
            <a:endParaRPr lang="de-DE" sz="2000" b="1" dirty="0">
              <a:solidFill>
                <a:schemeClr val="accent4">
                  <a:lumMod val="60000"/>
                  <a:lumOff val="40000"/>
                </a:schemeClr>
              </a:solidFill>
            </a:endParaRPr>
          </a:p>
        </p:txBody>
      </p:sp>
      <p:sp>
        <p:nvSpPr>
          <p:cNvPr id="50" name="Abgerundetes Rechteck 49">
            <a:extLst>
              <a:ext uri="{FF2B5EF4-FFF2-40B4-BE49-F238E27FC236}">
                <a16:creationId xmlns:a16="http://schemas.microsoft.com/office/drawing/2014/main" id="{03640623-5870-9149-9734-B6FDC101EEBC}"/>
              </a:ext>
            </a:extLst>
          </p:cNvPr>
          <p:cNvSpPr/>
          <p:nvPr/>
        </p:nvSpPr>
        <p:spPr>
          <a:xfrm>
            <a:off x="5643800" y="2246599"/>
            <a:ext cx="3121368" cy="508488"/>
          </a:xfrm>
          <a:prstGeom prst="roundRect">
            <a:avLst/>
          </a:prstGeom>
          <a:solidFill>
            <a:schemeClr val="bg1">
              <a:lumMod val="95000"/>
            </a:schemeClr>
          </a:solidFill>
          <a:ln w="28575">
            <a:solidFill>
              <a:srgbClr val="00B05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err="1">
                <a:solidFill>
                  <a:srgbClr val="00B050"/>
                </a:solidFill>
              </a:rPr>
              <a:t>Symmedialität</a:t>
            </a:r>
            <a:endParaRPr lang="de-DE" sz="2000" b="1" dirty="0">
              <a:solidFill>
                <a:srgbClr val="00B050"/>
              </a:solidFill>
            </a:endParaRPr>
          </a:p>
        </p:txBody>
      </p:sp>
      <p:sp>
        <p:nvSpPr>
          <p:cNvPr id="52" name="Abgerundetes Rechteck 51">
            <a:extLst>
              <a:ext uri="{FF2B5EF4-FFF2-40B4-BE49-F238E27FC236}">
                <a16:creationId xmlns:a16="http://schemas.microsoft.com/office/drawing/2014/main" id="{C2869615-BB34-A848-BC78-E8AF46A2E849}"/>
              </a:ext>
            </a:extLst>
          </p:cNvPr>
          <p:cNvSpPr/>
          <p:nvPr/>
        </p:nvSpPr>
        <p:spPr bwMode="auto">
          <a:xfrm>
            <a:off x="5650898" y="3859236"/>
            <a:ext cx="3148279" cy="437671"/>
          </a:xfrm>
          <a:prstGeom prst="roundRect">
            <a:avLst/>
          </a:prstGeom>
          <a:solidFill>
            <a:schemeClr val="bg1">
              <a:lumMod val="95000"/>
            </a:schemeClr>
          </a:solidFill>
          <a:ln w="28575">
            <a:solidFill>
              <a:srgbClr val="AB1A7E"/>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de-DE" sz="2000" b="1" dirty="0">
                <a:solidFill>
                  <a:srgbClr val="AB1A7E"/>
                </a:solidFill>
                <a:latin typeface="Calibri" panose="020F0502020204030204"/>
              </a:rPr>
              <a:t>Interaktivität</a:t>
            </a:r>
          </a:p>
        </p:txBody>
      </p:sp>
      <p:sp>
        <p:nvSpPr>
          <p:cNvPr id="27" name="Abgerundetes Rechteck 26"/>
          <p:cNvSpPr/>
          <p:nvPr/>
        </p:nvSpPr>
        <p:spPr bwMode="auto">
          <a:xfrm>
            <a:off x="739903" y="5406199"/>
            <a:ext cx="3187291" cy="759106"/>
          </a:xfrm>
          <a:prstGeom prst="roundRect">
            <a:avLst>
              <a:gd name="adj" fmla="val 16667"/>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de-DE" sz="1600" b="1" dirty="0">
                <a:solidFill>
                  <a:schemeClr val="tx1"/>
                </a:solidFill>
              </a:rPr>
              <a:t>Verlangsamung</a:t>
            </a:r>
            <a:r>
              <a:rPr lang="de-DE" sz="1600" dirty="0">
                <a:solidFill>
                  <a:schemeClr val="tx1"/>
                </a:solidFill>
              </a:rPr>
              <a:t> der </a:t>
            </a:r>
            <a:r>
              <a:rPr lang="de-DE" sz="1600" b="1" dirty="0">
                <a:solidFill>
                  <a:schemeClr val="tx1"/>
                </a:solidFill>
              </a:rPr>
              <a:t>Unterrichtskommunikation</a:t>
            </a:r>
          </a:p>
        </p:txBody>
      </p:sp>
      <p:cxnSp>
        <p:nvCxnSpPr>
          <p:cNvPr id="33" name="Gerade Verbindung 42"/>
          <p:cNvCxnSpPr>
            <a:cxnSpLocks/>
            <a:stCxn id="27" idx="3"/>
            <a:endCxn id="52" idx="1"/>
          </p:cNvCxnSpPr>
          <p:nvPr/>
        </p:nvCxnSpPr>
        <p:spPr bwMode="auto">
          <a:xfrm flipV="1">
            <a:off x="3927194" y="4078072"/>
            <a:ext cx="1723704" cy="1707680"/>
          </a:xfrm>
          <a:prstGeom prst="line">
            <a:avLst/>
          </a:prstGeom>
          <a:ln w="31750">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53" name="Gerade Verbindung 38"/>
          <p:cNvCxnSpPr>
            <a:cxnSpLocks/>
            <a:stCxn id="7" idx="3"/>
            <a:endCxn id="50" idx="1"/>
          </p:cNvCxnSpPr>
          <p:nvPr/>
        </p:nvCxnSpPr>
        <p:spPr bwMode="auto">
          <a:xfrm flipV="1">
            <a:off x="3887271" y="2500843"/>
            <a:ext cx="1756529" cy="587884"/>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6" name="Gerade Verbindung 40"/>
          <p:cNvCxnSpPr>
            <a:cxnSpLocks/>
            <a:stCxn id="11" idx="3"/>
            <a:endCxn id="42" idx="1"/>
          </p:cNvCxnSpPr>
          <p:nvPr/>
        </p:nvCxnSpPr>
        <p:spPr bwMode="auto">
          <a:xfrm flipV="1">
            <a:off x="3933810" y="3326122"/>
            <a:ext cx="1717089" cy="697180"/>
          </a:xfrm>
          <a:prstGeom prst="line">
            <a:avLst/>
          </a:prstGeom>
          <a:ln w="3175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Rechteck 64"/>
          <p:cNvSpPr/>
          <p:nvPr/>
        </p:nvSpPr>
        <p:spPr>
          <a:xfrm>
            <a:off x="2607602" y="6216189"/>
            <a:ext cx="1319592"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(vgl. </a:t>
            </a:r>
            <a:r>
              <a:rPr lang="de-DE" sz="1100" dirty="0" err="1">
                <a:latin typeface="Arial" panose="020B0604020202020204" pitchFamily="34" charset="0"/>
                <a:cs typeface="Arial" panose="020B0604020202020204" pitchFamily="34" charset="0"/>
              </a:rPr>
              <a:t>Kniffka</a:t>
            </a:r>
            <a:r>
              <a:rPr lang="de-DE" sz="1100" dirty="0">
                <a:latin typeface="Arial" panose="020B0604020202020204" pitchFamily="34" charset="0"/>
                <a:cs typeface="Arial" panose="020B0604020202020204" pitchFamily="34" charset="0"/>
              </a:rPr>
              <a:t> 2012)</a:t>
            </a:r>
          </a:p>
        </p:txBody>
      </p:sp>
      <p:sp>
        <p:nvSpPr>
          <p:cNvPr id="48" name="Rechteck 47">
            <a:extLst>
              <a:ext uri="{FF2B5EF4-FFF2-40B4-BE49-F238E27FC236}">
                <a16:creationId xmlns:a16="http://schemas.microsoft.com/office/drawing/2014/main" id="{F30F7000-BC5B-4648-AD7A-7424C758F11C}"/>
              </a:ext>
            </a:extLst>
          </p:cNvPr>
          <p:cNvSpPr/>
          <p:nvPr/>
        </p:nvSpPr>
        <p:spPr bwMode="auto">
          <a:xfrm>
            <a:off x="6486263" y="4343099"/>
            <a:ext cx="2351926" cy="261610"/>
          </a:xfrm>
          <a:prstGeom prst="rect">
            <a:avLst/>
          </a:prstGeom>
        </p:spPr>
        <p:txBody>
          <a:bodyPr wrap="none">
            <a:spAutoFit/>
          </a:bodyPr>
          <a:lstStyle/>
          <a:p>
            <a:r>
              <a:rPr lang="de-DE" sz="1100" dirty="0">
                <a:latin typeface="Arial" panose="020B0604020202020204" pitchFamily="34" charset="0"/>
                <a:cs typeface="Arial" panose="020B0604020202020204" pitchFamily="34" charset="0"/>
              </a:rPr>
              <a:t>(vgl. Frederking &amp; </a:t>
            </a:r>
            <a:r>
              <a:rPr lang="de-DE" sz="1100" dirty="0" err="1">
                <a:latin typeface="Arial" panose="020B0604020202020204" pitchFamily="34" charset="0"/>
                <a:cs typeface="Arial" panose="020B0604020202020204" pitchFamily="34" charset="0"/>
              </a:rPr>
              <a:t>Krommer</a:t>
            </a:r>
            <a:r>
              <a:rPr lang="de-DE" sz="1100" dirty="0">
                <a:latin typeface="Arial" panose="020B0604020202020204" pitchFamily="34" charset="0"/>
                <a:cs typeface="Arial" panose="020B0604020202020204" pitchFamily="34" charset="0"/>
              </a:rPr>
              <a:t> 2019)</a:t>
            </a:r>
          </a:p>
        </p:txBody>
      </p:sp>
      <p:cxnSp>
        <p:nvCxnSpPr>
          <p:cNvPr id="51" name="Gerade Verbindung 50">
            <a:extLst>
              <a:ext uri="{FF2B5EF4-FFF2-40B4-BE49-F238E27FC236}">
                <a16:creationId xmlns:a16="http://schemas.microsoft.com/office/drawing/2014/main" id="{2A2036F1-0F9D-0A4D-9A36-8A08BEEE5189}"/>
              </a:ext>
            </a:extLst>
          </p:cNvPr>
          <p:cNvCxnSpPr>
            <a:cxnSpLocks/>
            <a:stCxn id="27" idx="3"/>
            <a:endCxn id="50" idx="1"/>
          </p:cNvCxnSpPr>
          <p:nvPr/>
        </p:nvCxnSpPr>
        <p:spPr bwMode="auto">
          <a:xfrm flipV="1">
            <a:off x="3927194" y="2500843"/>
            <a:ext cx="1716606" cy="3284909"/>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Fußzeilenplatzhalter 4"/>
          <p:cNvSpPr txBox="1">
            <a:spLocks/>
          </p:cNvSpPr>
          <p:nvPr/>
        </p:nvSpPr>
        <p:spPr bwMode="auto">
          <a:xfrm>
            <a:off x="1144783" y="6477799"/>
            <a:ext cx="4752528"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Ilka </a:t>
            </a:r>
            <a:r>
              <a:rPr lang="de-DE" sz="1100" dirty="0" err="1">
                <a:solidFill>
                  <a:schemeClr val="tx1">
                    <a:lumMod val="50000"/>
                    <a:lumOff val="50000"/>
                  </a:schemeClr>
                </a:solidFill>
              </a:rPr>
              <a:t>Huesmann</a:t>
            </a:r>
            <a:r>
              <a:rPr lang="de-DE" sz="1100" dirty="0">
                <a:solidFill>
                  <a:schemeClr val="tx1">
                    <a:lumMod val="50000"/>
                    <a:lumOff val="50000"/>
                  </a:schemeClr>
                </a:solidFill>
              </a:rPr>
              <a:t>, Cedric </a:t>
            </a:r>
            <a:r>
              <a:rPr lang="de-DE" sz="1100" dirty="0" err="1">
                <a:solidFill>
                  <a:schemeClr val="tx1">
                    <a:lumMod val="50000"/>
                    <a:lumOff val="50000"/>
                  </a:schemeClr>
                </a:solidFill>
              </a:rPr>
              <a:t>Ladwida</a:t>
            </a:r>
            <a:r>
              <a:rPr lang="de-DE" sz="1100" dirty="0">
                <a:solidFill>
                  <a:schemeClr val="tx1">
                    <a:lumMod val="50000"/>
                    <a:lumOff val="50000"/>
                  </a:schemeClr>
                </a:solidFill>
              </a:rPr>
              <a:t>, Till </a:t>
            </a:r>
            <a:r>
              <a:rPr lang="de-DE" sz="1100" dirty="0" err="1">
                <a:solidFill>
                  <a:schemeClr val="tx1">
                    <a:lumMod val="50000"/>
                    <a:lumOff val="50000"/>
                  </a:schemeClr>
                </a:solidFill>
              </a:rPr>
              <a:t>Woerfel</a:t>
            </a:r>
            <a:r>
              <a:rPr lang="de-DE" sz="1100" dirty="0">
                <a:solidFill>
                  <a:schemeClr val="tx1">
                    <a:lumMod val="50000"/>
                    <a:lumOff val="50000"/>
                  </a:schemeClr>
                </a:solidFill>
              </a:rPr>
              <a:t>, Janna Gutenberg &amp; Anne Wernicke</a:t>
            </a:r>
          </a:p>
        </p:txBody>
      </p:sp>
      <p:pic>
        <p:nvPicPr>
          <p:cNvPr id="36" name="Grafik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082" y="6462078"/>
            <a:ext cx="855927" cy="300912"/>
          </a:xfrm>
          <a:prstGeom prst="rect">
            <a:avLst/>
          </a:prstGeom>
        </p:spPr>
      </p:pic>
    </p:spTree>
    <p:extLst>
      <p:ext uri="{BB962C8B-B14F-4D97-AF65-F5344CB8AC3E}">
        <p14:creationId xmlns:p14="http://schemas.microsoft.com/office/powerpoint/2010/main" val="4153942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2E611F2-F815-944C-A2AF-7394991E43F5}"/>
              </a:ext>
            </a:extLst>
          </p:cNvPr>
          <p:cNvSpPr>
            <a:spLocks noGrp="1"/>
          </p:cNvSpPr>
          <p:nvPr>
            <p:ph type="sldNum" sz="quarter" idx="12"/>
          </p:nvPr>
        </p:nvSpPr>
        <p:spPr/>
        <p:txBody>
          <a:bodyPr/>
          <a:lstStyle/>
          <a:p>
            <a:pPr>
              <a:defRPr/>
            </a:pPr>
            <a:fld id="{68EB983F-8B0B-4AF9-B95F-82DF6E329D7A}" type="slidenum">
              <a:rPr lang="de-DE" smtClean="0"/>
              <a:t>11</a:t>
            </a:fld>
            <a:endParaRPr lang="de-DE"/>
          </a:p>
        </p:txBody>
      </p:sp>
      <p:sp>
        <p:nvSpPr>
          <p:cNvPr id="4" name="Titel 3">
            <a:extLst>
              <a:ext uri="{FF2B5EF4-FFF2-40B4-BE49-F238E27FC236}">
                <a16:creationId xmlns:a16="http://schemas.microsoft.com/office/drawing/2014/main" id="{189A8FB5-34FE-5444-8E61-611E728CF91D}"/>
              </a:ext>
            </a:extLst>
          </p:cNvPr>
          <p:cNvSpPr>
            <a:spLocks noGrp="1"/>
          </p:cNvSpPr>
          <p:nvPr>
            <p:ph type="title"/>
          </p:nvPr>
        </p:nvSpPr>
        <p:spPr/>
        <p:txBody>
          <a:bodyPr/>
          <a:lstStyle/>
          <a:p>
            <a:pPr algn="r"/>
            <a:r>
              <a:rPr lang="de-DE" dirty="0"/>
              <a:t>Digitale Textkompetenzen fördern </a:t>
            </a:r>
            <a:r>
              <a:rPr lang="de-DE" sz="2000" dirty="0"/>
              <a:t>(Frederking &amp; </a:t>
            </a:r>
            <a:r>
              <a:rPr lang="de-DE" sz="2000" dirty="0" err="1"/>
              <a:t>Krommer</a:t>
            </a:r>
            <a:r>
              <a:rPr lang="de-DE" sz="2000" dirty="0"/>
              <a:t> 2019)</a:t>
            </a:r>
            <a:endParaRPr lang="de-DE" dirty="0"/>
          </a:p>
        </p:txBody>
      </p:sp>
      <p:graphicFrame>
        <p:nvGraphicFramePr>
          <p:cNvPr id="6" name="Diagramm 5">
            <a:extLst>
              <a:ext uri="{FF2B5EF4-FFF2-40B4-BE49-F238E27FC236}">
                <a16:creationId xmlns:a16="http://schemas.microsoft.com/office/drawing/2014/main" id="{7B2E8FEE-F0FB-804B-876E-C862C9C2EA2A}"/>
              </a:ext>
            </a:extLst>
          </p:cNvPr>
          <p:cNvGraphicFramePr/>
          <p:nvPr>
            <p:extLst>
              <p:ext uri="{D42A27DB-BD31-4B8C-83A1-F6EECF244321}">
                <p14:modId xmlns:p14="http://schemas.microsoft.com/office/powerpoint/2010/main" val="3712938910"/>
              </p:ext>
            </p:extLst>
          </p:nvPr>
        </p:nvGraphicFramePr>
        <p:xfrm>
          <a:off x="683567" y="1144019"/>
          <a:ext cx="8267249" cy="5596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ußzeilenplatzhalter 4"/>
          <p:cNvSpPr txBox="1">
            <a:spLocks/>
          </p:cNvSpPr>
          <p:nvPr/>
        </p:nvSpPr>
        <p:spPr bwMode="auto">
          <a:xfrm>
            <a:off x="295941" y="6426915"/>
            <a:ext cx="1971803" cy="292023"/>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a:t>
            </a:r>
          </a:p>
        </p:txBody>
      </p:sp>
      <p:pic>
        <p:nvPicPr>
          <p:cNvPr id="9" name="Grafik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55602" y="6426915"/>
            <a:ext cx="855927" cy="300912"/>
          </a:xfrm>
          <a:prstGeom prst="rect">
            <a:avLst/>
          </a:prstGeom>
        </p:spPr>
      </p:pic>
    </p:spTree>
    <p:extLst>
      <p:ext uri="{BB962C8B-B14F-4D97-AF65-F5344CB8AC3E}">
        <p14:creationId xmlns:p14="http://schemas.microsoft.com/office/powerpoint/2010/main" val="3151706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Sprachsensible Methoden im Chemieunterricht</a:t>
            </a:r>
          </a:p>
        </p:txBody>
      </p:sp>
      <p:sp>
        <p:nvSpPr>
          <p:cNvPr id="3" name="Textplatzhalter 2"/>
          <p:cNvSpPr>
            <a:spLocks noGrp="1"/>
          </p:cNvSpPr>
          <p:nvPr>
            <p:ph type="body" idx="1"/>
          </p:nvPr>
        </p:nvSpPr>
        <p:spPr/>
        <p:txBody>
          <a:bodyPr/>
          <a:lstStyle/>
          <a:p>
            <a:endParaRPr lang="de-DE" dirty="0"/>
          </a:p>
          <a:p>
            <a:r>
              <a:rPr lang="de-DE" dirty="0"/>
              <a:t>Arbeitsphase</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12</a:t>
            </a:fld>
            <a:endParaRPr lang="de-DE"/>
          </a:p>
        </p:txBody>
      </p:sp>
      <p:sp>
        <p:nvSpPr>
          <p:cNvPr id="6" name="Fußzeilenplatzhalter 4"/>
          <p:cNvSpPr txBox="1">
            <a:spLocks/>
          </p:cNvSpPr>
          <p:nvPr/>
        </p:nvSpPr>
        <p:spPr bwMode="auto">
          <a:xfrm>
            <a:off x="295941" y="6426915"/>
            <a:ext cx="3051923" cy="292023"/>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 &amp; Anne Wernicke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10082" y="6426915"/>
            <a:ext cx="855927" cy="300912"/>
          </a:xfrm>
          <a:prstGeom prst="rect">
            <a:avLst/>
          </a:prstGeom>
        </p:spPr>
      </p:pic>
    </p:spTree>
    <p:extLst>
      <p:ext uri="{BB962C8B-B14F-4D97-AF65-F5344CB8AC3E}">
        <p14:creationId xmlns:p14="http://schemas.microsoft.com/office/powerpoint/2010/main" val="336411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801861" y="5414613"/>
            <a:ext cx="3055932" cy="687707"/>
          </a:xfrm>
          <a:noFill/>
        </p:spPr>
        <p:txBody>
          <a:bodyPr>
            <a:normAutofit lnSpcReduction="10000"/>
          </a:bodyPr>
          <a:lstStyle/>
          <a:p>
            <a:pPr marL="0" indent="0">
              <a:lnSpc>
                <a:spcPct val="110000"/>
              </a:lnSpc>
              <a:buNone/>
            </a:pPr>
            <a:r>
              <a:rPr lang="de-DE" sz="1800" dirty="0">
                <a:hlinkClick r:id="rId3"/>
              </a:rPr>
              <a:t>Versuchsdokumentationen</a:t>
            </a:r>
            <a:r>
              <a:rPr lang="de-DE" sz="1800" dirty="0"/>
              <a:t> in Form von Videos</a:t>
            </a:r>
          </a:p>
          <a:p>
            <a:endParaRPr lang="de-DE" dirty="0"/>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13</a:t>
            </a:fld>
            <a:endParaRPr lang="de-DE"/>
          </a:p>
        </p:txBody>
      </p:sp>
      <p:sp>
        <p:nvSpPr>
          <p:cNvPr id="4" name="Titel 3"/>
          <p:cNvSpPr>
            <a:spLocks noGrp="1"/>
          </p:cNvSpPr>
          <p:nvPr>
            <p:ph type="title"/>
          </p:nvPr>
        </p:nvSpPr>
        <p:spPr>
          <a:xfrm>
            <a:off x="2843816" y="188640"/>
            <a:ext cx="6003123" cy="733588"/>
          </a:xfrm>
        </p:spPr>
        <p:txBody>
          <a:bodyPr/>
          <a:lstStyle/>
          <a:p>
            <a:pPr algn="r"/>
            <a:r>
              <a:rPr lang="de-DE" b="1" dirty="0"/>
              <a:t>Beispiele für digitale Texte im Chemieunterricht</a:t>
            </a:r>
          </a:p>
        </p:txBody>
      </p:sp>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1805" y="1268759"/>
            <a:ext cx="3278152" cy="3528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Grafik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941" y="2963386"/>
            <a:ext cx="4392488" cy="3154005"/>
          </a:xfrm>
          <a:prstGeom prst="rect">
            <a:avLst/>
          </a:prstGeom>
        </p:spPr>
      </p:pic>
      <p:sp>
        <p:nvSpPr>
          <p:cNvPr id="10" name="Rechteck 9"/>
          <p:cNvSpPr/>
          <p:nvPr/>
        </p:nvSpPr>
        <p:spPr>
          <a:xfrm>
            <a:off x="2195736" y="1268759"/>
            <a:ext cx="2941831" cy="373436"/>
          </a:xfrm>
          <a:prstGeom prst="rect">
            <a:avLst/>
          </a:prstGeom>
        </p:spPr>
        <p:txBody>
          <a:bodyPr wrap="none">
            <a:spAutoFit/>
          </a:bodyPr>
          <a:lstStyle/>
          <a:p>
            <a:pPr>
              <a:lnSpc>
                <a:spcPct val="110000"/>
              </a:lnSpc>
            </a:pPr>
            <a:r>
              <a:rPr lang="de-DE" dirty="0">
                <a:latin typeface="Arial" panose="020B0604020202020204" pitchFamily="34" charset="0"/>
                <a:cs typeface="Arial" panose="020B0604020202020204" pitchFamily="34" charset="0"/>
                <a:hlinkClick r:id="rId6"/>
              </a:rPr>
              <a:t>digitale Versuchsprotokolle</a:t>
            </a:r>
            <a:endParaRPr lang="de-DE" dirty="0">
              <a:latin typeface="Arial" panose="020B0604020202020204" pitchFamily="34" charset="0"/>
              <a:cs typeface="Arial" panose="020B0604020202020204" pitchFamily="34" charset="0"/>
            </a:endParaRPr>
          </a:p>
        </p:txBody>
      </p:sp>
      <p:sp>
        <p:nvSpPr>
          <p:cNvPr id="9" name="Fußzeilenplatzhalter 4"/>
          <p:cNvSpPr txBox="1">
            <a:spLocks/>
          </p:cNvSpPr>
          <p:nvPr/>
        </p:nvSpPr>
        <p:spPr bwMode="auto">
          <a:xfrm>
            <a:off x="295941" y="6353813"/>
            <a:ext cx="305192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endParaRPr lang="de-DE" sz="1100" dirty="0">
              <a:solidFill>
                <a:schemeClr val="tx1">
                  <a:lumMod val="50000"/>
                  <a:lumOff val="50000"/>
                </a:schemeClr>
              </a:solidFill>
            </a:endParaRPr>
          </a:p>
        </p:txBody>
      </p:sp>
      <p:sp>
        <p:nvSpPr>
          <p:cNvPr id="5" name="Textfeld 4"/>
          <p:cNvSpPr txBox="1"/>
          <p:nvPr/>
        </p:nvSpPr>
        <p:spPr>
          <a:xfrm>
            <a:off x="295941" y="6117391"/>
            <a:ext cx="4392488" cy="415498"/>
          </a:xfrm>
          <a:prstGeom prst="rect">
            <a:avLst/>
          </a:prstGeom>
          <a:noFill/>
        </p:spPr>
        <p:txBody>
          <a:bodyPr wrap="square" rtlCol="0">
            <a:spAutoFit/>
          </a:bodyPr>
          <a:lstStyle/>
          <a:p>
            <a:r>
              <a:rPr lang="de-DE" sz="1050" dirty="0" smtClean="0">
                <a:solidFill>
                  <a:schemeClr val="bg1">
                    <a:lumMod val="50000"/>
                  </a:schemeClr>
                </a:solidFill>
              </a:rPr>
              <a:t>(Screenshot Video </a:t>
            </a:r>
            <a:r>
              <a:rPr lang="de-DE" sz="1050" i="1" dirty="0" smtClean="0">
                <a:solidFill>
                  <a:schemeClr val="bg1">
                    <a:lumMod val="50000"/>
                  </a:schemeClr>
                </a:solidFill>
              </a:rPr>
              <a:t>EisenSchwefelMarianum18: </a:t>
            </a:r>
            <a:r>
              <a:rPr lang="de-DE" sz="1050" dirty="0" smtClean="0">
                <a:solidFill>
                  <a:schemeClr val="bg1">
                    <a:lumMod val="50000"/>
                  </a:schemeClr>
                </a:solidFill>
              </a:rPr>
              <a:t>https</a:t>
            </a:r>
            <a:r>
              <a:rPr lang="de-DE" sz="1050" dirty="0">
                <a:solidFill>
                  <a:schemeClr val="bg1">
                    <a:lumMod val="50000"/>
                  </a:schemeClr>
                </a:solidFill>
              </a:rPr>
              <a:t>://www.youtube.com/watch?v=WiqR3vNItPY</a:t>
            </a:r>
            <a:r>
              <a:rPr lang="de-DE" sz="1050" dirty="0" smtClean="0">
                <a:solidFill>
                  <a:schemeClr val="bg1">
                    <a:lumMod val="50000"/>
                  </a:schemeClr>
                </a:solidFill>
              </a:rPr>
              <a:t>)</a:t>
            </a:r>
            <a:endParaRPr lang="de-DE" sz="1050" dirty="0">
              <a:solidFill>
                <a:schemeClr val="bg1">
                  <a:lumMod val="50000"/>
                </a:schemeClr>
              </a:solidFill>
            </a:endParaRPr>
          </a:p>
        </p:txBody>
      </p:sp>
    </p:spTree>
    <p:extLst>
      <p:ext uri="{BB962C8B-B14F-4D97-AF65-F5344CB8AC3E}">
        <p14:creationId xmlns:p14="http://schemas.microsoft.com/office/powerpoint/2010/main" val="1197231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406466" y="1417802"/>
            <a:ext cx="4440473" cy="4938549"/>
          </a:xfrm>
        </p:spPr>
        <p:txBody>
          <a:bodyPr>
            <a:normAutofit fontScale="92500"/>
          </a:bodyPr>
          <a:lstStyle/>
          <a:p>
            <a:pPr>
              <a:lnSpc>
                <a:spcPct val="110000"/>
              </a:lnSpc>
            </a:pPr>
            <a:r>
              <a:rPr lang="de-DE" dirty="0"/>
              <a:t>aktuell 57 Unterrichtsmethoden, davon 19 auch in digitaler Umsetzung</a:t>
            </a:r>
          </a:p>
          <a:p>
            <a:pPr>
              <a:lnSpc>
                <a:spcPct val="110000"/>
              </a:lnSpc>
            </a:pPr>
            <a:r>
              <a:rPr lang="de-DE" dirty="0"/>
              <a:t>Such- bzw. Filteroptionen</a:t>
            </a:r>
          </a:p>
          <a:p>
            <a:pPr>
              <a:lnSpc>
                <a:spcPct val="110000"/>
              </a:lnSpc>
            </a:pPr>
            <a:r>
              <a:rPr lang="de-DE" dirty="0"/>
              <a:t>Handreichung zu jeder Methode als </a:t>
            </a:r>
            <a:r>
              <a:rPr lang="de-DE" dirty="0" err="1"/>
              <a:t>pdf</a:t>
            </a:r>
            <a:r>
              <a:rPr lang="de-DE" dirty="0"/>
              <a:t>, bei den digitalen Umsetzungen zusätzlich als </a:t>
            </a:r>
            <a:r>
              <a:rPr lang="de-DE" i="1" dirty="0"/>
              <a:t>Dashboard</a:t>
            </a:r>
          </a:p>
          <a:p>
            <a:pPr>
              <a:lnSpc>
                <a:spcPct val="110000"/>
              </a:lnSpc>
            </a:pPr>
            <a:r>
              <a:rPr lang="de-DE" dirty="0"/>
              <a:t>Glossar mit zentralen Begriffen zum sprachsensiblen Fachunterricht</a:t>
            </a:r>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14</a:t>
            </a:fld>
            <a:endParaRPr lang="de-DE"/>
          </a:p>
        </p:txBody>
      </p:sp>
      <p:sp>
        <p:nvSpPr>
          <p:cNvPr id="4" name="Titel 3"/>
          <p:cNvSpPr>
            <a:spLocks noGrp="1"/>
          </p:cNvSpPr>
          <p:nvPr>
            <p:ph type="title"/>
          </p:nvPr>
        </p:nvSpPr>
        <p:spPr>
          <a:xfrm>
            <a:off x="2843816" y="332656"/>
            <a:ext cx="6003123" cy="646968"/>
          </a:xfrm>
        </p:spPr>
        <p:txBody>
          <a:bodyPr/>
          <a:lstStyle/>
          <a:p>
            <a:pPr algn="r"/>
            <a:r>
              <a:rPr lang="de-DE" b="1" dirty="0">
                <a:hlinkClick r:id="rId3"/>
              </a:rPr>
              <a:t>Der Methodenpool für sprachsensiblen Fachunterricht</a:t>
            </a:r>
            <a:endParaRPr lang="de-DE" b="1" dirty="0"/>
          </a:p>
        </p:txBody>
      </p:sp>
      <p:pic>
        <p:nvPicPr>
          <p:cNvPr id="5" name="Grafik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17802"/>
            <a:ext cx="4104456" cy="4938549"/>
          </a:xfrm>
          <a:prstGeom prst="rect">
            <a:avLst/>
          </a:prstGeom>
        </p:spPr>
      </p:pic>
      <p:sp>
        <p:nvSpPr>
          <p:cNvPr id="7" name="Fußzeilenplatzhalter 4"/>
          <p:cNvSpPr txBox="1">
            <a:spLocks/>
          </p:cNvSpPr>
          <p:nvPr/>
        </p:nvSpPr>
        <p:spPr bwMode="auto">
          <a:xfrm>
            <a:off x="194696" y="6363739"/>
            <a:ext cx="7848872" cy="292023"/>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100" dirty="0" smtClean="0">
                <a:solidFill>
                  <a:schemeClr val="bg1">
                    <a:lumMod val="50000"/>
                  </a:schemeClr>
                </a:solidFill>
              </a:rPr>
              <a:t>(Screenshot: </a:t>
            </a:r>
            <a:r>
              <a:rPr lang="de-DE" sz="1100" dirty="0">
                <a:solidFill>
                  <a:schemeClr val="bg1">
                    <a:lumMod val="50000"/>
                  </a:schemeClr>
                </a:solidFill>
              </a:rPr>
              <a:t>https://www.mercator-institut-sprachfoerderung.de/de/publikationen/material-fuer-die-praxis/methodenpool/)</a:t>
            </a:r>
            <a:endParaRPr lang="de-DE" sz="1100" dirty="0">
              <a:solidFill>
                <a:schemeClr val="bg1">
                  <a:lumMod val="50000"/>
                </a:schemeClr>
              </a:solidFill>
            </a:endParaRPr>
          </a:p>
        </p:txBody>
      </p:sp>
    </p:spTree>
    <p:extLst>
      <p:ext uri="{BB962C8B-B14F-4D97-AF65-F5344CB8AC3E}">
        <p14:creationId xmlns:p14="http://schemas.microsoft.com/office/powerpoint/2010/main" val="264362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943B2E68-5BEF-3D4F-98C2-F023A7F90D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323962"/>
            <a:ext cx="8555038" cy="4886377"/>
          </a:xfrm>
        </p:spPr>
      </p:pic>
      <p:sp>
        <p:nvSpPr>
          <p:cNvPr id="3" name="Foliennummernplatzhalter 2">
            <a:extLst>
              <a:ext uri="{FF2B5EF4-FFF2-40B4-BE49-F238E27FC236}">
                <a16:creationId xmlns:a16="http://schemas.microsoft.com/office/drawing/2014/main" id="{7A8B711C-B8D2-DB42-A0FF-EF34943B23EF}"/>
              </a:ext>
            </a:extLst>
          </p:cNvPr>
          <p:cNvSpPr>
            <a:spLocks noGrp="1"/>
          </p:cNvSpPr>
          <p:nvPr>
            <p:ph type="sldNum" sz="quarter" idx="12"/>
          </p:nvPr>
        </p:nvSpPr>
        <p:spPr/>
        <p:txBody>
          <a:bodyPr/>
          <a:lstStyle/>
          <a:p>
            <a:pPr>
              <a:defRPr/>
            </a:pPr>
            <a:fld id="{68EB983F-8B0B-4AF9-B95F-82DF6E329D7A}" type="slidenum">
              <a:rPr lang="de-DE" smtClean="0"/>
              <a:t>15</a:t>
            </a:fld>
            <a:endParaRPr lang="de-DE"/>
          </a:p>
        </p:txBody>
      </p:sp>
      <p:sp>
        <p:nvSpPr>
          <p:cNvPr id="4" name="Titel 3">
            <a:extLst>
              <a:ext uri="{FF2B5EF4-FFF2-40B4-BE49-F238E27FC236}">
                <a16:creationId xmlns:a16="http://schemas.microsoft.com/office/drawing/2014/main" id="{A746EAF0-ADC9-1840-AC4F-5BF409B476F6}"/>
              </a:ext>
            </a:extLst>
          </p:cNvPr>
          <p:cNvSpPr>
            <a:spLocks noGrp="1"/>
          </p:cNvSpPr>
          <p:nvPr>
            <p:ph type="title"/>
          </p:nvPr>
        </p:nvSpPr>
        <p:spPr>
          <a:xfrm>
            <a:off x="2843816" y="0"/>
            <a:ext cx="6003322" cy="1587077"/>
          </a:xfrm>
        </p:spPr>
        <p:txBody>
          <a:bodyPr/>
          <a:lstStyle/>
          <a:p>
            <a:pPr algn="r"/>
            <a:r>
              <a:rPr lang="de-DE" dirty="0"/>
              <a:t>Dashboards für digitale Umsetzungsmöglichkeiten der sprachsensiblen Methoden</a:t>
            </a:r>
          </a:p>
        </p:txBody>
      </p:sp>
      <p:sp>
        <p:nvSpPr>
          <p:cNvPr id="10" name="Fußzeilenplatzhalter 4">
            <a:extLst>
              <a:ext uri="{FF2B5EF4-FFF2-40B4-BE49-F238E27FC236}">
                <a16:creationId xmlns:a16="http://schemas.microsoft.com/office/drawing/2014/main" id="{59D60441-ECE0-8A46-AF38-FE76B226BEDE}"/>
              </a:ext>
            </a:extLst>
          </p:cNvPr>
          <p:cNvSpPr txBox="1">
            <a:spLocks/>
          </p:cNvSpPr>
          <p:nvPr/>
        </p:nvSpPr>
        <p:spPr bwMode="auto">
          <a:xfrm>
            <a:off x="467544" y="5937662"/>
            <a:ext cx="8006225" cy="515674"/>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100" dirty="0" smtClean="0">
                <a:solidFill>
                  <a:schemeClr val="bg1">
                    <a:lumMod val="50000"/>
                  </a:schemeClr>
                </a:solidFill>
              </a:rPr>
              <a:t>(Screenshot Dashboard Methodenpool: </a:t>
            </a:r>
            <a:r>
              <a:rPr lang="de-DE" sz="1100" dirty="0" smtClean="0">
                <a:solidFill>
                  <a:schemeClr val="bg1">
                    <a:lumMod val="50000"/>
                  </a:schemeClr>
                </a:solidFill>
              </a:rPr>
              <a:t>https://methodenpoolapp.de//dashboards/0fcdfad3-10e1-48b0-8db1-91dd4dd4f31f/Brainstorming_Mural/index.html#/lessons/ZR_f2f4PegnL51mY3vYOiBDj5Bt-9vFP</a:t>
            </a:r>
            <a:r>
              <a:rPr lang="de-DE" sz="1100" dirty="0" smtClean="0">
                <a:solidFill>
                  <a:schemeClr val="bg1">
                    <a:lumMod val="50000"/>
                  </a:schemeClr>
                </a:solidFill>
              </a:rPr>
              <a:t>. </a:t>
            </a:r>
            <a:r>
              <a:rPr lang="de-DE" sz="1100" dirty="0" smtClean="0">
                <a:solidFill>
                  <a:schemeClr val="bg1">
                    <a:lumMod val="50000"/>
                  </a:schemeClr>
                </a:solidFill>
              </a:rPr>
              <a:t>Gestaltung</a:t>
            </a:r>
            <a:r>
              <a:rPr lang="de-DE" sz="1100" dirty="0" smtClean="0">
                <a:solidFill>
                  <a:schemeClr val="tx1">
                    <a:lumMod val="50000"/>
                    <a:lumOff val="50000"/>
                  </a:schemeClr>
                </a:solidFill>
              </a:rPr>
              <a:t>: </a:t>
            </a:r>
            <a:r>
              <a:rPr lang="de-DE" sz="1100" dirty="0">
                <a:solidFill>
                  <a:schemeClr val="tx1">
                    <a:lumMod val="50000"/>
                    <a:lumOff val="50000"/>
                  </a:schemeClr>
                </a:solidFill>
              </a:rPr>
              <a:t>Cedric </a:t>
            </a:r>
            <a:r>
              <a:rPr lang="de-DE" sz="1100" dirty="0" err="1" smtClean="0">
                <a:solidFill>
                  <a:schemeClr val="tx1">
                    <a:lumMod val="50000"/>
                    <a:lumOff val="50000"/>
                  </a:schemeClr>
                </a:solidFill>
              </a:rPr>
              <a:t>Lawida</a:t>
            </a:r>
            <a:r>
              <a:rPr lang="de-DE" sz="1100" dirty="0" smtClean="0">
                <a:solidFill>
                  <a:schemeClr val="tx1">
                    <a:lumMod val="50000"/>
                    <a:lumOff val="50000"/>
                  </a:schemeClr>
                </a:solidFill>
              </a:rPr>
              <a:t>, Agentur i-gelb.)</a:t>
            </a:r>
            <a:r>
              <a:rPr lang="de-DE" sz="1100" dirty="0" smtClean="0">
                <a:solidFill>
                  <a:schemeClr val="tx1">
                    <a:lumMod val="50000"/>
                    <a:lumOff val="50000"/>
                  </a:schemeClr>
                </a:solidFill>
              </a:rPr>
              <a:t> </a:t>
            </a:r>
            <a:endParaRPr lang="de-DE" sz="1100" dirty="0">
              <a:solidFill>
                <a:schemeClr val="tx1">
                  <a:lumMod val="50000"/>
                  <a:lumOff val="50000"/>
                </a:schemeClr>
              </a:solidFill>
            </a:endParaRPr>
          </a:p>
        </p:txBody>
      </p:sp>
    </p:spTree>
    <p:extLst>
      <p:ext uri="{BB962C8B-B14F-4D97-AF65-F5344CB8AC3E}">
        <p14:creationId xmlns:p14="http://schemas.microsoft.com/office/powerpoint/2010/main" val="1858489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6" name="Grafik 15">
            <a:extLst>
              <a:ext uri="{FF2B5EF4-FFF2-40B4-BE49-F238E27FC236}">
                <a16:creationId xmlns:a16="http://schemas.microsoft.com/office/drawing/2014/main" id="{835A2663-FDEF-404C-8391-697FC25944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95536" y="2132856"/>
            <a:ext cx="4680520" cy="2878254"/>
          </a:xfrm>
          <a:prstGeom prst="rect">
            <a:avLst/>
          </a:prstGeom>
          <a:ln>
            <a:noFill/>
          </a:ln>
          <a:effectLst>
            <a:outerShdw blurRad="190500" algn="tl" rotWithShape="0">
              <a:srgbClr val="000000">
                <a:alpha val="70000"/>
              </a:srgbClr>
            </a:outerShdw>
          </a:effectLst>
        </p:spPr>
      </p:pic>
      <p:sp>
        <p:nvSpPr>
          <p:cNvPr id="2" name="Titel 1"/>
          <p:cNvSpPr>
            <a:spLocks noGrp="1"/>
          </p:cNvSpPr>
          <p:nvPr>
            <p:ph type="title"/>
          </p:nvPr>
        </p:nvSpPr>
        <p:spPr bwMode="auto">
          <a:xfrm>
            <a:off x="2842882" y="211714"/>
            <a:ext cx="6089671" cy="684145"/>
          </a:xfrm>
        </p:spPr>
        <p:txBody>
          <a:bodyPr/>
          <a:lstStyle/>
          <a:p>
            <a:pPr algn="r">
              <a:defRPr/>
            </a:pPr>
            <a:r>
              <a:rPr lang="de-DE" b="1" dirty="0"/>
              <a:t>Beispiel: Brainstorming und Clustern mit </a:t>
            </a:r>
            <a:r>
              <a:rPr lang="de-DE" b="1" i="1" dirty="0" err="1"/>
              <a:t>Mural</a:t>
            </a:r>
            <a:endParaRPr lang="de-DE" b="1" i="1" dirty="0"/>
          </a:p>
        </p:txBody>
      </p:sp>
      <p:sp>
        <p:nvSpPr>
          <p:cNvPr id="3" name="Foliennummernplatzhalter 2">
            <a:extLst>
              <a:ext uri="{FF2B5EF4-FFF2-40B4-BE49-F238E27FC236}">
                <a16:creationId xmlns:a16="http://schemas.microsoft.com/office/drawing/2014/main" id="{9CCBF51A-58EF-9C4D-808F-D27A9C77D96E}"/>
              </a:ext>
            </a:extLst>
          </p:cNvPr>
          <p:cNvSpPr>
            <a:spLocks noGrp="1"/>
          </p:cNvSpPr>
          <p:nvPr>
            <p:ph type="sldNum" sz="quarter" idx="12"/>
          </p:nvPr>
        </p:nvSpPr>
        <p:spPr/>
        <p:txBody>
          <a:bodyPr/>
          <a:lstStyle/>
          <a:p>
            <a:pPr>
              <a:defRPr/>
            </a:pPr>
            <a:fld id="{C8DADE80-13C5-411A-9513-2D5B09D76034}" type="slidenum">
              <a:rPr lang="de-DE" smtClean="0"/>
              <a:t>16</a:t>
            </a:fld>
            <a:endParaRPr lang="de-DE"/>
          </a:p>
        </p:txBody>
      </p:sp>
      <p:graphicFrame>
        <p:nvGraphicFramePr>
          <p:cNvPr id="14" name="Diagramm 13">
            <a:extLst>
              <a:ext uri="{FF2B5EF4-FFF2-40B4-BE49-F238E27FC236}">
                <a16:creationId xmlns:a16="http://schemas.microsoft.com/office/drawing/2014/main" id="{58AB70DB-DFED-BB49-8F78-DFFF44C9150B}"/>
              </a:ext>
            </a:extLst>
          </p:cNvPr>
          <p:cNvGraphicFramePr/>
          <p:nvPr>
            <p:extLst>
              <p:ext uri="{D42A27DB-BD31-4B8C-83A1-F6EECF244321}">
                <p14:modId xmlns:p14="http://schemas.microsoft.com/office/powerpoint/2010/main" val="2572492714"/>
              </p:ext>
            </p:extLst>
          </p:nvPr>
        </p:nvGraphicFramePr>
        <p:xfrm>
          <a:off x="5588921" y="1349547"/>
          <a:ext cx="3344558" cy="49202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3" name="Gerade Verbindung 12">
            <a:extLst>
              <a:ext uri="{FF2B5EF4-FFF2-40B4-BE49-F238E27FC236}">
                <a16:creationId xmlns:a16="http://schemas.microsoft.com/office/drawing/2014/main" id="{CF7071AF-6ACA-1C48-BC66-FFF04B770D9F}"/>
              </a:ext>
            </a:extLst>
          </p:cNvPr>
          <p:cNvCxnSpPr>
            <a:cxnSpLocks/>
          </p:cNvCxnSpPr>
          <p:nvPr/>
        </p:nvCxnSpPr>
        <p:spPr bwMode="auto">
          <a:xfrm flipH="1" flipV="1">
            <a:off x="4604281" y="2488551"/>
            <a:ext cx="984641" cy="3201051"/>
          </a:xfrm>
          <a:prstGeom prst="line">
            <a:avLst/>
          </a:prstGeom>
          <a:ln>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28" name="Gerade Verbindung 27">
            <a:extLst>
              <a:ext uri="{FF2B5EF4-FFF2-40B4-BE49-F238E27FC236}">
                <a16:creationId xmlns:a16="http://schemas.microsoft.com/office/drawing/2014/main" id="{CDF1CF01-B9C0-C04E-B7E9-D704FFB8F026}"/>
              </a:ext>
            </a:extLst>
          </p:cNvPr>
          <p:cNvCxnSpPr>
            <a:cxnSpLocks/>
          </p:cNvCxnSpPr>
          <p:nvPr/>
        </p:nvCxnSpPr>
        <p:spPr bwMode="auto">
          <a:xfrm flipH="1" flipV="1">
            <a:off x="4697027" y="2488551"/>
            <a:ext cx="891895" cy="3201050"/>
          </a:xfrm>
          <a:prstGeom prst="line">
            <a:avLst/>
          </a:prstGeom>
          <a:ln>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31" name="Gerade Verbindung 30">
            <a:extLst>
              <a:ext uri="{FF2B5EF4-FFF2-40B4-BE49-F238E27FC236}">
                <a16:creationId xmlns:a16="http://schemas.microsoft.com/office/drawing/2014/main" id="{4B465037-12E8-E049-9327-80095FB153DA}"/>
              </a:ext>
            </a:extLst>
          </p:cNvPr>
          <p:cNvCxnSpPr>
            <a:cxnSpLocks/>
          </p:cNvCxnSpPr>
          <p:nvPr/>
        </p:nvCxnSpPr>
        <p:spPr bwMode="auto">
          <a:xfrm flipH="1" flipV="1">
            <a:off x="2992229" y="3349341"/>
            <a:ext cx="2596692" cy="2340260"/>
          </a:xfrm>
          <a:prstGeom prst="line">
            <a:avLst/>
          </a:prstGeom>
          <a:ln>
            <a:solidFill>
              <a:srgbClr val="AB1A7E"/>
            </a:solidFill>
          </a:ln>
        </p:spPr>
        <p:style>
          <a:lnRef idx="1">
            <a:schemeClr val="accent1"/>
          </a:lnRef>
          <a:fillRef idx="0">
            <a:schemeClr val="accent1"/>
          </a:fillRef>
          <a:effectRef idx="0">
            <a:schemeClr val="accent1"/>
          </a:effectRef>
          <a:fontRef idx="minor">
            <a:schemeClr val="tx1"/>
          </a:fontRef>
        </p:style>
      </p:cxnSp>
      <p:cxnSp>
        <p:nvCxnSpPr>
          <p:cNvPr id="33" name="Gerade Verbindung 32">
            <a:extLst>
              <a:ext uri="{FF2B5EF4-FFF2-40B4-BE49-F238E27FC236}">
                <a16:creationId xmlns:a16="http://schemas.microsoft.com/office/drawing/2014/main" id="{10B42EE9-3646-EA49-9DDA-08A1A443919D}"/>
              </a:ext>
            </a:extLst>
          </p:cNvPr>
          <p:cNvCxnSpPr>
            <a:cxnSpLocks/>
          </p:cNvCxnSpPr>
          <p:nvPr/>
        </p:nvCxnSpPr>
        <p:spPr bwMode="auto">
          <a:xfrm flipH="1" flipV="1">
            <a:off x="1835696" y="2825406"/>
            <a:ext cx="3753226" cy="1047871"/>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36" name="Gerade Verbindung 35">
            <a:extLst>
              <a:ext uri="{FF2B5EF4-FFF2-40B4-BE49-F238E27FC236}">
                <a16:creationId xmlns:a16="http://schemas.microsoft.com/office/drawing/2014/main" id="{654BA383-9375-C547-A0FB-C6172EF9DFC4}"/>
              </a:ext>
            </a:extLst>
          </p:cNvPr>
          <p:cNvCxnSpPr>
            <a:cxnSpLocks/>
          </p:cNvCxnSpPr>
          <p:nvPr/>
        </p:nvCxnSpPr>
        <p:spPr bwMode="auto">
          <a:xfrm flipH="1">
            <a:off x="3619642" y="2578690"/>
            <a:ext cx="1969278" cy="104137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7" name="Gerade Verbindung 36">
            <a:extLst>
              <a:ext uri="{FF2B5EF4-FFF2-40B4-BE49-F238E27FC236}">
                <a16:creationId xmlns:a16="http://schemas.microsoft.com/office/drawing/2014/main" id="{CD58193B-482E-4A48-BC6E-CB704D2C2911}"/>
              </a:ext>
            </a:extLst>
          </p:cNvPr>
          <p:cNvCxnSpPr>
            <a:cxnSpLocks/>
          </p:cNvCxnSpPr>
          <p:nvPr/>
        </p:nvCxnSpPr>
        <p:spPr bwMode="auto">
          <a:xfrm flipH="1">
            <a:off x="395536" y="2578690"/>
            <a:ext cx="5193386" cy="58222"/>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Gerade Verbindung 14">
            <a:extLst>
              <a:ext uri="{FF2B5EF4-FFF2-40B4-BE49-F238E27FC236}">
                <a16:creationId xmlns:a16="http://schemas.microsoft.com/office/drawing/2014/main" id="{63F23A17-0A51-CA42-BEB5-895D37938ECC}"/>
              </a:ext>
            </a:extLst>
          </p:cNvPr>
          <p:cNvCxnSpPr>
            <a:cxnSpLocks/>
          </p:cNvCxnSpPr>
          <p:nvPr/>
        </p:nvCxnSpPr>
        <p:spPr bwMode="auto">
          <a:xfrm flipH="1">
            <a:off x="2467288" y="2578690"/>
            <a:ext cx="3121632" cy="1384726"/>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4" name="Rechteck 3"/>
          <p:cNvSpPr/>
          <p:nvPr/>
        </p:nvSpPr>
        <p:spPr>
          <a:xfrm>
            <a:off x="6588224" y="6309075"/>
            <a:ext cx="2097049" cy="253916"/>
          </a:xfrm>
          <a:prstGeom prst="rect">
            <a:avLst/>
          </a:prstGeom>
        </p:spPr>
        <p:txBody>
          <a:bodyPr wrap="none">
            <a:spAutoFit/>
          </a:bodyPr>
          <a:lstStyle/>
          <a:p>
            <a:r>
              <a:rPr lang="de-DE" sz="1050" dirty="0">
                <a:latin typeface="Arial" panose="020B0604020202020204" pitchFamily="34" charset="0"/>
                <a:cs typeface="Arial" panose="020B0604020202020204" pitchFamily="34" charset="0"/>
              </a:rPr>
              <a:t>(vgl. </a:t>
            </a:r>
            <a:r>
              <a:rPr lang="de-DE" sz="1050" dirty="0" err="1">
                <a:latin typeface="Arial" panose="020B0604020202020204" pitchFamily="34" charset="0"/>
                <a:cs typeface="Arial" panose="020B0604020202020204" pitchFamily="34" charset="0"/>
              </a:rPr>
              <a:t>Frederking</a:t>
            </a:r>
            <a:r>
              <a:rPr lang="de-DE" sz="1050" dirty="0">
                <a:latin typeface="Arial" panose="020B0604020202020204" pitchFamily="34" charset="0"/>
                <a:cs typeface="Arial" panose="020B0604020202020204" pitchFamily="34" charset="0"/>
              </a:rPr>
              <a:t>/</a:t>
            </a:r>
            <a:r>
              <a:rPr lang="de-DE" sz="1050" dirty="0" err="1">
                <a:latin typeface="Arial" panose="020B0604020202020204" pitchFamily="34" charset="0"/>
                <a:cs typeface="Arial" panose="020B0604020202020204" pitchFamily="34" charset="0"/>
              </a:rPr>
              <a:t>Krommer</a:t>
            </a:r>
            <a:r>
              <a:rPr lang="de-DE" sz="1050" dirty="0">
                <a:latin typeface="Arial" panose="020B0604020202020204" pitchFamily="34" charset="0"/>
                <a:cs typeface="Arial" panose="020B0604020202020204" pitchFamily="34" charset="0"/>
              </a:rPr>
              <a:t> 2019)</a:t>
            </a:r>
          </a:p>
        </p:txBody>
      </p:sp>
      <p:sp>
        <p:nvSpPr>
          <p:cNvPr id="17" name="Fußzeilenplatzhalter 4"/>
          <p:cNvSpPr txBox="1">
            <a:spLocks/>
          </p:cNvSpPr>
          <p:nvPr/>
        </p:nvSpPr>
        <p:spPr bwMode="auto">
          <a:xfrm>
            <a:off x="659866" y="6471668"/>
            <a:ext cx="4151859" cy="244174"/>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 Ilka </a:t>
            </a:r>
            <a:r>
              <a:rPr lang="de-DE" sz="1100" dirty="0" err="1">
                <a:solidFill>
                  <a:schemeClr val="tx1">
                    <a:lumMod val="50000"/>
                    <a:lumOff val="50000"/>
                  </a:schemeClr>
                </a:solidFill>
              </a:rPr>
              <a:t>Huesmann</a:t>
            </a:r>
            <a:r>
              <a:rPr lang="de-DE" sz="1100" dirty="0">
                <a:solidFill>
                  <a:schemeClr val="tx1">
                    <a:lumMod val="50000"/>
                    <a:lumOff val="50000"/>
                  </a:schemeClr>
                </a:solidFill>
              </a:rPr>
              <a:t>, Till </a:t>
            </a:r>
            <a:r>
              <a:rPr lang="de-DE" sz="1100" dirty="0" err="1">
                <a:solidFill>
                  <a:schemeClr val="tx1">
                    <a:lumMod val="50000"/>
                    <a:lumOff val="50000"/>
                  </a:schemeClr>
                </a:solidFill>
              </a:rPr>
              <a:t>Woerfel</a:t>
            </a:r>
            <a:r>
              <a:rPr lang="de-DE" sz="1100" dirty="0">
                <a:solidFill>
                  <a:schemeClr val="tx1">
                    <a:lumMod val="50000"/>
                    <a:lumOff val="50000"/>
                  </a:schemeClr>
                </a:solidFill>
              </a:rPr>
              <a:t>, Cedric Lawida</a:t>
            </a:r>
          </a:p>
        </p:txBody>
      </p:sp>
      <p:pic>
        <p:nvPicPr>
          <p:cNvPr id="18" name="Grafik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310082" y="6426915"/>
            <a:ext cx="855927" cy="300912"/>
          </a:xfrm>
          <a:prstGeom prst="rect">
            <a:avLst/>
          </a:prstGeom>
        </p:spPr>
      </p:pic>
    </p:spTree>
    <p:extLst>
      <p:ext uri="{BB962C8B-B14F-4D97-AF65-F5344CB8AC3E}">
        <p14:creationId xmlns:p14="http://schemas.microsoft.com/office/powerpoint/2010/main" val="1802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51520" y="1300698"/>
            <a:ext cx="8595419" cy="3184084"/>
          </a:xfrm>
        </p:spPr>
        <p:txBody>
          <a:bodyPr>
            <a:normAutofit fontScale="77500" lnSpcReduction="20000"/>
          </a:bodyPr>
          <a:lstStyle/>
          <a:p>
            <a:pPr marL="0" indent="0">
              <a:lnSpc>
                <a:spcPct val="120000"/>
              </a:lnSpc>
              <a:buNone/>
            </a:pPr>
            <a:r>
              <a:rPr lang="de-DE" b="1" i="1" dirty="0">
                <a:latin typeface="Arial" panose="020B0604020202020204" pitchFamily="34" charset="0"/>
                <a:cs typeface="Arial" panose="020B0604020202020204" pitchFamily="34" charset="0"/>
              </a:rPr>
              <a:t>Wählen Sie einen konkreten Unterrichtsgegenstand oder ein -thema aus, zu dessen Erarbeitung sie die Methode einsetzen wollen:</a:t>
            </a:r>
            <a:endParaRPr lang="de-DE" i="1" dirty="0"/>
          </a:p>
          <a:p>
            <a:pPr marL="457200" indent="-457200">
              <a:lnSpc>
                <a:spcPct val="120000"/>
              </a:lnSpc>
              <a:buFont typeface="+mj-lt"/>
              <a:buAutoNum type="arabicPeriod"/>
            </a:pPr>
            <a:r>
              <a:rPr lang="de-DE" i="1" dirty="0"/>
              <a:t>In welcher </a:t>
            </a:r>
            <a:r>
              <a:rPr lang="de-DE" b="1" i="1" dirty="0"/>
              <a:t>Unterrichtsphase </a:t>
            </a:r>
            <a:r>
              <a:rPr lang="de-DE" i="1" dirty="0"/>
              <a:t>Ihres Chemieunterrichts soll die Methode anhand des Tools eingesetzt werden?</a:t>
            </a:r>
            <a:endParaRPr lang="de-DE" dirty="0"/>
          </a:p>
          <a:p>
            <a:pPr marL="457200" indent="-457200">
              <a:lnSpc>
                <a:spcPct val="120000"/>
              </a:lnSpc>
              <a:buFont typeface="+mj-lt"/>
              <a:buAutoNum type="arabicPeriod"/>
            </a:pPr>
            <a:r>
              <a:rPr lang="de-DE" i="1" dirty="0"/>
              <a:t>Was ist das fachliche </a:t>
            </a:r>
            <a:r>
              <a:rPr lang="de-DE" b="1" i="1" dirty="0"/>
              <a:t>Lernziel </a:t>
            </a:r>
            <a:r>
              <a:rPr lang="de-DE" i="1" dirty="0"/>
              <a:t>in dieser Phase und wie trägt der Einsatz der Methode zu dessen Erreichen bei?</a:t>
            </a:r>
            <a:endParaRPr lang="de-DE" dirty="0"/>
          </a:p>
          <a:p>
            <a:pPr marL="457200" indent="-457200">
              <a:lnSpc>
                <a:spcPct val="120000"/>
              </a:lnSpc>
              <a:buFont typeface="+mj-lt"/>
              <a:buAutoNum type="arabicPeriod"/>
            </a:pPr>
            <a:r>
              <a:rPr lang="de-DE" i="1" dirty="0"/>
              <a:t>Welche der im Methoden-Dashboard unter Einsatz im </a:t>
            </a:r>
            <a:r>
              <a:rPr lang="de-DE" b="1" i="1" dirty="0"/>
              <a:t>sprachsensiblen </a:t>
            </a:r>
            <a:r>
              <a:rPr lang="de-DE" i="1" dirty="0"/>
              <a:t>Fachunterricht aufgelisteten Punkte kommen in ihrem Unterrichtsbeispiel zum Tragen?</a:t>
            </a:r>
            <a:endParaRPr lang="de-DE" dirty="0"/>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17</a:t>
            </a:fld>
            <a:endParaRPr lang="de-DE"/>
          </a:p>
        </p:txBody>
      </p:sp>
      <p:sp>
        <p:nvSpPr>
          <p:cNvPr id="4" name="Titel 3"/>
          <p:cNvSpPr>
            <a:spLocks noGrp="1"/>
          </p:cNvSpPr>
          <p:nvPr>
            <p:ph type="title"/>
          </p:nvPr>
        </p:nvSpPr>
        <p:spPr>
          <a:xfrm>
            <a:off x="2843816" y="185738"/>
            <a:ext cx="6003123" cy="722981"/>
          </a:xfrm>
        </p:spPr>
        <p:txBody>
          <a:bodyPr>
            <a:normAutofit fontScale="90000"/>
          </a:bodyPr>
          <a:lstStyle/>
          <a:p>
            <a:pPr algn="r"/>
            <a:r>
              <a:rPr lang="de-DE" b="1" dirty="0"/>
              <a:t>Digital umgesetzte sprachsensible Methoden im Chemieunterricht</a:t>
            </a:r>
          </a:p>
        </p:txBody>
      </p:sp>
      <p:sp>
        <p:nvSpPr>
          <p:cNvPr id="5" name="Textfeld 4"/>
          <p:cNvSpPr txBox="1"/>
          <p:nvPr/>
        </p:nvSpPr>
        <p:spPr>
          <a:xfrm>
            <a:off x="215673" y="4653136"/>
            <a:ext cx="8595419" cy="1200329"/>
          </a:xfrm>
          <a:prstGeom prst="rect">
            <a:avLst/>
          </a:prstGeom>
          <a:noFill/>
        </p:spPr>
        <p:txBody>
          <a:bodyPr wrap="square" rtlCol="0">
            <a:spAutoFit/>
          </a:bodyPr>
          <a:lstStyle/>
          <a:p>
            <a:pPr marL="285750" indent="-285750">
              <a:buFont typeface="Arial" panose="020B0604020202020204" pitchFamily="34" charset="0"/>
              <a:buChar char="•"/>
            </a:pPr>
            <a:r>
              <a:rPr lang="de-DE" dirty="0"/>
              <a:t>30` Zeit (Pause nach Bedarf)</a:t>
            </a:r>
          </a:p>
          <a:p>
            <a:pPr marL="285750" indent="-285750">
              <a:buFont typeface="Arial" panose="020B0604020202020204" pitchFamily="34" charset="0"/>
              <a:buChar char="•"/>
            </a:pPr>
            <a:r>
              <a:rPr lang="de-DE" dirty="0"/>
              <a:t>Bitte halten </a:t>
            </a:r>
            <a:r>
              <a:rPr lang="de-DE" dirty="0" smtClean="0"/>
              <a:t>Sie </a:t>
            </a:r>
            <a:r>
              <a:rPr lang="de-DE" dirty="0"/>
              <a:t>Ihre </a:t>
            </a:r>
            <a:r>
              <a:rPr lang="de-DE" dirty="0" smtClean="0"/>
              <a:t>Ergebnisse auf </a:t>
            </a:r>
            <a:r>
              <a:rPr lang="de-DE" dirty="0"/>
              <a:t>der Task Cards-Pinnwand fest:</a:t>
            </a:r>
            <a:br>
              <a:rPr lang="de-DE" dirty="0"/>
            </a:br>
            <a:r>
              <a:rPr lang="de-DE" dirty="0">
                <a:hlinkClick r:id="rId3"/>
              </a:rPr>
              <a:t>https://uni-bielefeld.taskcards.app/#/board/985cdde5-9850-43d2-b20e-a5401ae93af8?token=718f497a-5ce6-4b56-b837-e6c45eac08d2</a:t>
            </a:r>
            <a:endParaRPr lang="de-DE" dirty="0"/>
          </a:p>
        </p:txBody>
      </p:sp>
      <p:sp>
        <p:nvSpPr>
          <p:cNvPr id="7" name="Rechteck 6"/>
          <p:cNvSpPr/>
          <p:nvPr/>
        </p:nvSpPr>
        <p:spPr>
          <a:xfrm>
            <a:off x="1166009" y="6441879"/>
            <a:ext cx="2194832" cy="261610"/>
          </a:xfrm>
          <a:prstGeom prst="rect">
            <a:avLst/>
          </a:prstGeom>
        </p:spPr>
        <p:txBody>
          <a:bodyPr wrap="none">
            <a:spAutoFit/>
          </a:bodyPr>
          <a:lstStyle/>
          <a:p>
            <a:pPr algn="r">
              <a:defRPr/>
            </a:pPr>
            <a:r>
              <a:rPr lang="de-DE" sz="1100" dirty="0">
                <a:solidFill>
                  <a:schemeClr val="tx1">
                    <a:lumMod val="50000"/>
                    <a:lumOff val="50000"/>
                  </a:schemeClr>
                </a:solidFill>
              </a:rPr>
              <a:t>Janna Gutenberg &amp; Anne Wernicke</a:t>
            </a:r>
          </a:p>
        </p:txBody>
      </p:sp>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310082" y="6426915"/>
            <a:ext cx="855927" cy="300912"/>
          </a:xfrm>
          <a:prstGeom prst="rect">
            <a:avLst/>
          </a:prstGeom>
        </p:spPr>
      </p:pic>
    </p:spTree>
    <p:extLst>
      <p:ext uri="{BB962C8B-B14F-4D97-AF65-F5344CB8AC3E}">
        <p14:creationId xmlns:p14="http://schemas.microsoft.com/office/powerpoint/2010/main" val="42613979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B390C-FF2B-2B4A-8E59-8FB37E9631CA}"/>
              </a:ext>
            </a:extLst>
          </p:cNvPr>
          <p:cNvSpPr>
            <a:spLocks noGrp="1"/>
          </p:cNvSpPr>
          <p:nvPr>
            <p:ph type="title"/>
          </p:nvPr>
        </p:nvSpPr>
        <p:spPr/>
        <p:txBody>
          <a:bodyPr/>
          <a:lstStyle/>
          <a:p>
            <a:pPr algn="r"/>
            <a:r>
              <a:rPr lang="de-DE" b="1" dirty="0"/>
              <a:t>Literatur</a:t>
            </a:r>
          </a:p>
        </p:txBody>
      </p:sp>
      <p:sp>
        <p:nvSpPr>
          <p:cNvPr id="3" name="Inhaltsplatzhalter 2">
            <a:extLst>
              <a:ext uri="{FF2B5EF4-FFF2-40B4-BE49-F238E27FC236}">
                <a16:creationId xmlns:a16="http://schemas.microsoft.com/office/drawing/2014/main" id="{A05665AA-B7CD-D34E-8A6C-E791B8BDAB2B}"/>
              </a:ext>
            </a:extLst>
          </p:cNvPr>
          <p:cNvSpPr>
            <a:spLocks noGrp="1"/>
          </p:cNvSpPr>
          <p:nvPr>
            <p:ph sz="half" idx="1"/>
          </p:nvPr>
        </p:nvSpPr>
        <p:spPr>
          <a:xfrm>
            <a:off x="291542" y="980729"/>
            <a:ext cx="8544975" cy="5375622"/>
          </a:xfrm>
        </p:spPr>
        <p:txBody>
          <a:bodyPr>
            <a:noAutofit/>
          </a:bodyPr>
          <a:lstStyle/>
          <a:p>
            <a:pPr marL="360000" indent="-457200">
              <a:lnSpc>
                <a:spcPct val="110000"/>
              </a:lnSpc>
              <a:buNone/>
            </a:pPr>
            <a:r>
              <a:rPr lang="de-DE" sz="1050" dirty="0" err="1">
                <a:latin typeface="Arial" panose="020B0604020202020204" pitchFamily="34" charset="0"/>
                <a:cs typeface="Arial" panose="020B0604020202020204" pitchFamily="34" charset="0"/>
              </a:rPr>
              <a:t>Agel</a:t>
            </a:r>
            <a:r>
              <a:rPr lang="de-DE" sz="1050" dirty="0">
                <a:latin typeface="Arial" panose="020B0604020202020204" pitchFamily="34" charset="0"/>
                <a:cs typeface="Arial" panose="020B0604020202020204" pitchFamily="34" charset="0"/>
              </a:rPr>
              <a:t>, C.; </a:t>
            </a:r>
            <a:r>
              <a:rPr lang="de-DE" sz="1050" dirty="0" err="1">
                <a:latin typeface="Arial" panose="020B0604020202020204" pitchFamily="34" charset="0"/>
                <a:cs typeface="Arial" panose="020B0604020202020204" pitchFamily="34" charset="0"/>
              </a:rPr>
              <a:t>Beese</a:t>
            </a:r>
            <a:r>
              <a:rPr lang="de-DE" sz="1050" dirty="0">
                <a:latin typeface="Arial" panose="020B0604020202020204" pitchFamily="34" charset="0"/>
                <a:cs typeface="Arial" panose="020B0604020202020204" pitchFamily="34" charset="0"/>
              </a:rPr>
              <a:t>, M.; Kramer, S. (2011): Ein erfolgreiches Konzept naturwissenschaftlicher Sprachförderung - Ergebnisse einer empirischen Studie an der Gesamtschule Walsum. In: </a:t>
            </a:r>
            <a:r>
              <a:rPr lang="de-DE" sz="1050" i="1" dirty="0">
                <a:latin typeface="Arial" panose="020B0604020202020204" pitchFamily="34" charset="0"/>
                <a:cs typeface="Arial" panose="020B0604020202020204" pitchFamily="34" charset="0"/>
              </a:rPr>
              <a:t>Der mathematische und naturwissenschaftliche Unterricht</a:t>
            </a:r>
            <a:r>
              <a:rPr lang="de-DE" sz="1050" dirty="0">
                <a:latin typeface="Arial" panose="020B0604020202020204" pitchFamily="34" charset="0"/>
                <a:cs typeface="Arial" panose="020B0604020202020204" pitchFamily="34" charset="0"/>
              </a:rPr>
              <a:t>, 65, H.1, 36-43.</a:t>
            </a:r>
          </a:p>
          <a:p>
            <a:pPr marL="360000" indent="-457200">
              <a:lnSpc>
                <a:spcPct val="110000"/>
              </a:lnSpc>
              <a:buNone/>
            </a:pPr>
            <a:r>
              <a:rPr lang="de-DE" sz="1050" dirty="0" err="1">
                <a:latin typeface="Arial" panose="020B0604020202020204" pitchFamily="34" charset="0"/>
                <a:cs typeface="Arial" panose="020B0604020202020204" pitchFamily="34" charset="0"/>
              </a:rPr>
              <a:t>Beese</a:t>
            </a:r>
            <a:r>
              <a:rPr lang="de-DE" sz="1050" dirty="0">
                <a:latin typeface="Arial" panose="020B0604020202020204" pitchFamily="34" charset="0"/>
                <a:cs typeface="Arial" panose="020B0604020202020204" pitchFamily="34" charset="0"/>
              </a:rPr>
              <a:t>, Melanie; </a:t>
            </a:r>
            <a:r>
              <a:rPr lang="de-DE" sz="1050" dirty="0" err="1">
                <a:latin typeface="Arial" panose="020B0604020202020204" pitchFamily="34" charset="0"/>
                <a:cs typeface="Arial" panose="020B0604020202020204" pitchFamily="34" charset="0"/>
              </a:rPr>
              <a:t>Benholz</a:t>
            </a:r>
            <a:r>
              <a:rPr lang="de-DE" sz="1050" dirty="0">
                <a:latin typeface="Arial" panose="020B0604020202020204" pitchFamily="34" charset="0"/>
                <a:cs typeface="Arial" panose="020B0604020202020204" pitchFamily="34" charset="0"/>
              </a:rPr>
              <a:t>, Claudia (2013): Sprachförderung im Fachunterricht. Voraussetzungen, Konzepte und empirische Befunde. In </a:t>
            </a:r>
            <a:r>
              <a:rPr lang="de-DE" sz="1050" dirty="0" err="1">
                <a:latin typeface="Arial" panose="020B0604020202020204" pitchFamily="34" charset="0"/>
                <a:cs typeface="Arial" panose="020B0604020202020204" pitchFamily="34" charset="0"/>
              </a:rPr>
              <a:t>Röhner</a:t>
            </a:r>
            <a:r>
              <a:rPr lang="de-DE" sz="1050" dirty="0">
                <a:latin typeface="Arial" panose="020B0604020202020204" pitchFamily="34" charset="0"/>
                <a:cs typeface="Arial" panose="020B0604020202020204" pitchFamily="34" charset="0"/>
              </a:rPr>
              <a:t>, Charlotte; </a:t>
            </a:r>
            <a:r>
              <a:rPr lang="de-DE" sz="1050" dirty="0" err="1">
                <a:latin typeface="Arial" panose="020B0604020202020204" pitchFamily="34" charset="0"/>
                <a:cs typeface="Arial" panose="020B0604020202020204" pitchFamily="34" charset="0"/>
              </a:rPr>
              <a:t>Hövelbrinks</a:t>
            </a:r>
            <a:r>
              <a:rPr lang="de-DE" sz="1050" dirty="0">
                <a:latin typeface="Arial" panose="020B0604020202020204" pitchFamily="34" charset="0"/>
                <a:cs typeface="Arial" panose="020B0604020202020204" pitchFamily="34" charset="0"/>
              </a:rPr>
              <a:t>, Britta (Hrsg.): </a:t>
            </a:r>
            <a:r>
              <a:rPr lang="de-DE" sz="1050" i="1" dirty="0">
                <a:latin typeface="Arial" panose="020B0604020202020204" pitchFamily="34" charset="0"/>
                <a:cs typeface="Arial" panose="020B0604020202020204" pitchFamily="34" charset="0"/>
              </a:rPr>
              <a:t>Fachbezogene Sprachförderung in Deutsch als Zweitsprache. Theoretische Konzepte und empirische Befunde zum Erwerb bildungssprachlicher Kompetenzen.</a:t>
            </a:r>
            <a:r>
              <a:rPr lang="de-DE" sz="1050" dirty="0">
                <a:latin typeface="Arial" panose="020B0604020202020204" pitchFamily="34" charset="0"/>
                <a:cs typeface="Arial" panose="020B0604020202020204" pitchFamily="34" charset="0"/>
              </a:rPr>
              <a:t> Weinheim und Basel: </a:t>
            </a:r>
            <a:r>
              <a:rPr lang="de-DE" sz="1050" dirty="0" err="1">
                <a:latin typeface="Arial" panose="020B0604020202020204" pitchFamily="34" charset="0"/>
                <a:cs typeface="Arial" panose="020B0604020202020204" pitchFamily="34" charset="0"/>
              </a:rPr>
              <a:t>Juventa</a:t>
            </a:r>
            <a:r>
              <a:rPr lang="de-DE" sz="1050" dirty="0">
                <a:latin typeface="Arial" panose="020B0604020202020204" pitchFamily="34" charset="0"/>
                <a:cs typeface="Arial" panose="020B0604020202020204" pitchFamily="34" charset="0"/>
              </a:rPr>
              <a:t>. 37–56. </a:t>
            </a:r>
          </a:p>
          <a:p>
            <a:pPr marL="360000" indent="-457200">
              <a:lnSpc>
                <a:spcPct val="110000"/>
              </a:lnSpc>
              <a:buNone/>
            </a:pPr>
            <a:r>
              <a:rPr lang="en-US" sz="1050" dirty="0">
                <a:latin typeface="Arial" panose="020B0604020202020204" pitchFamily="34" charset="0"/>
                <a:cs typeface="Arial" panose="020B0604020202020204" pitchFamily="34" charset="0"/>
              </a:rPr>
              <a:t>Brown, B.; </a:t>
            </a:r>
            <a:r>
              <a:rPr lang="en-US" sz="1050" dirty="0" err="1">
                <a:latin typeface="Arial" panose="020B0604020202020204" pitchFamily="34" charset="0"/>
                <a:cs typeface="Arial" panose="020B0604020202020204" pitchFamily="34" charset="0"/>
              </a:rPr>
              <a:t>Ryoo</a:t>
            </a:r>
            <a:r>
              <a:rPr lang="en-US" sz="1050" dirty="0">
                <a:latin typeface="Arial" panose="020B0604020202020204" pitchFamily="34" charset="0"/>
                <a:cs typeface="Arial" panose="020B0604020202020204" pitchFamily="34" charset="0"/>
              </a:rPr>
              <a:t>, K. (2008): Teaching Science as a Language: A ,,Content-First" Approach to Science Teaching. In: </a:t>
            </a:r>
            <a:r>
              <a:rPr lang="en-US" sz="1050" i="1" dirty="0">
                <a:latin typeface="Arial" panose="020B0604020202020204" pitchFamily="34" charset="0"/>
                <a:cs typeface="Arial" panose="020B0604020202020204" pitchFamily="34" charset="0"/>
              </a:rPr>
              <a:t>Journal of Research in Science Teaching</a:t>
            </a:r>
            <a:r>
              <a:rPr lang="en-US" sz="1050" dirty="0">
                <a:latin typeface="Arial" panose="020B0604020202020204" pitchFamily="34" charset="0"/>
                <a:cs typeface="Arial" panose="020B0604020202020204" pitchFamily="34" charset="0"/>
              </a:rPr>
              <a:t>, 45, H. 5. </a:t>
            </a:r>
            <a:r>
              <a:rPr lang="de-DE" sz="1050" dirty="0">
                <a:latin typeface="Arial" panose="020B0604020202020204" pitchFamily="34" charset="0"/>
                <a:cs typeface="Arial" panose="020B0604020202020204" pitchFamily="34" charset="0"/>
              </a:rPr>
              <a:t>529-553.</a:t>
            </a:r>
          </a:p>
          <a:p>
            <a:pPr marL="360000" indent="-457200">
              <a:lnSpc>
                <a:spcPct val="110000"/>
              </a:lnSpc>
              <a:buNone/>
            </a:pPr>
            <a:r>
              <a:rPr lang="en-US" sz="1050" dirty="0" err="1">
                <a:latin typeface="Arial" panose="020B0604020202020204" pitchFamily="34" charset="0"/>
                <a:cs typeface="Arial" panose="020B0604020202020204" pitchFamily="34" charset="0"/>
              </a:rPr>
              <a:t>Bulgren</a:t>
            </a:r>
            <a:r>
              <a:rPr lang="en-US" sz="1050" dirty="0">
                <a:latin typeface="Arial" panose="020B0604020202020204" pitchFamily="34" charset="0"/>
                <a:cs typeface="Arial" panose="020B0604020202020204" pitchFamily="34" charset="0"/>
              </a:rPr>
              <a:t>, J.; Lenz, K.; </a:t>
            </a:r>
            <a:r>
              <a:rPr lang="en-US" sz="1050" dirty="0" err="1">
                <a:latin typeface="Arial" panose="020B0604020202020204" pitchFamily="34" charset="0"/>
                <a:cs typeface="Arial" panose="020B0604020202020204" pitchFamily="34" charset="0"/>
              </a:rPr>
              <a:t>Schumaker</a:t>
            </a:r>
            <a:r>
              <a:rPr lang="en-US" sz="1050" dirty="0">
                <a:latin typeface="Arial" panose="020B0604020202020204" pitchFamily="34" charset="0"/>
                <a:cs typeface="Arial" panose="020B0604020202020204" pitchFamily="34" charset="0"/>
              </a:rPr>
              <a:t>, J.; Deshler, D.; Marquis, J. (2002): The use and effectiveness </a:t>
            </a:r>
            <a:r>
              <a:rPr lang="de-DE" sz="1050" dirty="0" err="1">
                <a:latin typeface="Arial" panose="020B0604020202020204" pitchFamily="34" charset="0"/>
                <a:cs typeface="Arial" panose="020B0604020202020204" pitchFamily="34" charset="0"/>
              </a:rPr>
              <a:t>of</a:t>
            </a:r>
            <a:r>
              <a:rPr lang="de-DE" sz="1050" dirty="0">
                <a:latin typeface="Arial" panose="020B0604020202020204" pitchFamily="34" charset="0"/>
                <a:cs typeface="Arial" panose="020B0604020202020204" pitchFamily="34" charset="0"/>
              </a:rPr>
              <a:t> a </a:t>
            </a:r>
            <a:r>
              <a:rPr lang="de-DE" sz="1050" dirty="0" err="1">
                <a:latin typeface="Arial" panose="020B0604020202020204" pitchFamily="34" charset="0"/>
                <a:cs typeface="Arial" panose="020B0604020202020204" pitchFamily="34" charset="0"/>
              </a:rPr>
              <a:t>comparison</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routine</a:t>
            </a:r>
            <a:r>
              <a:rPr lang="de-DE" sz="1050" dirty="0">
                <a:latin typeface="Arial" panose="020B0604020202020204" pitchFamily="34" charset="0"/>
                <a:cs typeface="Arial" panose="020B0604020202020204" pitchFamily="34" charset="0"/>
              </a:rPr>
              <a:t> in diverse </a:t>
            </a:r>
            <a:r>
              <a:rPr lang="de-DE" sz="1050" dirty="0" err="1">
                <a:latin typeface="Arial" panose="020B0604020202020204" pitchFamily="34" charset="0"/>
                <a:cs typeface="Arial" panose="020B0604020202020204" pitchFamily="34" charset="0"/>
              </a:rPr>
              <a:t>secondary</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content</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classrooms</a:t>
            </a:r>
            <a:r>
              <a:rPr lang="de-DE" sz="1050" dirty="0">
                <a:latin typeface="Arial" panose="020B0604020202020204" pitchFamily="34" charset="0"/>
                <a:cs typeface="Arial" panose="020B0604020202020204" pitchFamily="34" charset="0"/>
              </a:rPr>
              <a:t>. In: </a:t>
            </a:r>
            <a:r>
              <a:rPr lang="de-DE" sz="1050" i="1" dirty="0">
                <a:latin typeface="Arial" panose="020B0604020202020204" pitchFamily="34" charset="0"/>
                <a:cs typeface="Arial" panose="020B0604020202020204" pitchFamily="34" charset="0"/>
              </a:rPr>
              <a:t>Journal </a:t>
            </a:r>
            <a:r>
              <a:rPr lang="en-US" sz="1050" i="1" dirty="0">
                <a:latin typeface="Arial" panose="020B0604020202020204" pitchFamily="34" charset="0"/>
                <a:cs typeface="Arial" panose="020B0604020202020204" pitchFamily="34" charset="0"/>
              </a:rPr>
              <a:t>of Educational Psychology</a:t>
            </a:r>
            <a:r>
              <a:rPr lang="en-US" sz="1050" dirty="0">
                <a:latin typeface="Arial" panose="020B0604020202020204" pitchFamily="34" charset="0"/>
                <a:cs typeface="Arial" panose="020B0604020202020204" pitchFamily="34" charset="0"/>
              </a:rPr>
              <a:t>, 92, H. 2. 356-371.</a:t>
            </a:r>
            <a:endParaRPr lang="de-DE" sz="1050" dirty="0">
              <a:latin typeface="Arial" panose="020B0604020202020204" pitchFamily="34" charset="0"/>
              <a:cs typeface="Arial" panose="020B0604020202020204" pitchFamily="34" charset="0"/>
            </a:endParaRPr>
          </a:p>
          <a:p>
            <a:pPr marL="0" indent="0">
              <a:lnSpc>
                <a:spcPct val="120000"/>
              </a:lnSpc>
              <a:buNone/>
            </a:pPr>
            <a:r>
              <a:rPr lang="de-DE" sz="1050" dirty="0" err="1">
                <a:latin typeface="Arial" panose="020B0604020202020204" pitchFamily="34" charset="0"/>
                <a:cs typeface="Arial" panose="020B0604020202020204" pitchFamily="34" charset="0"/>
              </a:rPr>
              <a:t>Frederking</a:t>
            </a:r>
            <a:r>
              <a:rPr lang="de-DE" sz="1050" dirty="0">
                <a:latin typeface="Arial" panose="020B0604020202020204" pitchFamily="34" charset="0"/>
                <a:cs typeface="Arial" panose="020B0604020202020204" pitchFamily="34" charset="0"/>
              </a:rPr>
              <a:t>, Volker; </a:t>
            </a:r>
            <a:r>
              <a:rPr lang="de-DE" sz="1050" dirty="0" err="1">
                <a:latin typeface="Arial" panose="020B0604020202020204" pitchFamily="34" charset="0"/>
                <a:cs typeface="Arial" panose="020B0604020202020204" pitchFamily="34" charset="0"/>
              </a:rPr>
              <a:t>Krommer</a:t>
            </a:r>
            <a:r>
              <a:rPr lang="de-DE" sz="1050" dirty="0">
                <a:latin typeface="Arial" panose="020B0604020202020204" pitchFamily="34" charset="0"/>
                <a:cs typeface="Arial" panose="020B0604020202020204" pitchFamily="34" charset="0"/>
              </a:rPr>
              <a:t>, Axel (2019): </a:t>
            </a:r>
            <a:r>
              <a:rPr lang="de-DE" sz="1050" i="1" dirty="0">
                <a:latin typeface="Arial" panose="020B0604020202020204" pitchFamily="34" charset="0"/>
                <a:cs typeface="Arial" panose="020B0604020202020204" pitchFamily="34" charset="0"/>
              </a:rPr>
              <a:t>Digitale Textkompetenz. Ein theoretisches wie empirisches Forschungsdesiderat im deutschdidaktischen Fokus</a:t>
            </a:r>
            <a:r>
              <a:rPr lang="de-DE" sz="1050" dirty="0">
                <a:latin typeface="Arial" panose="020B0604020202020204" pitchFamily="34" charset="0"/>
                <a:cs typeface="Arial" panose="020B0604020202020204" pitchFamily="34" charset="0"/>
              </a:rPr>
              <a:t>. </a:t>
            </a:r>
            <a:r>
              <a:rPr lang="de-DE" sz="1050" dirty="0">
                <a:latin typeface="Arial" panose="020B0604020202020204" pitchFamily="34" charset="0"/>
                <a:cs typeface="Arial" panose="020B0604020202020204" pitchFamily="34" charset="0"/>
                <a:hlinkClick r:id="rId3"/>
              </a:rPr>
              <a:t>https://www.deutschdidaktik.phil.fau.de/files/2020/05/frederking-krommer-2019-digitale-textkompetenzpdf.pdf </a:t>
            </a:r>
            <a:r>
              <a:rPr lang="de-DE" sz="1050" dirty="0">
                <a:latin typeface="Arial" panose="020B0604020202020204" pitchFamily="34" charset="0"/>
                <a:cs typeface="Arial" panose="020B0604020202020204" pitchFamily="34" charset="0"/>
              </a:rPr>
              <a:t>[23.08.2022]</a:t>
            </a:r>
          </a:p>
          <a:p>
            <a:pPr marL="0" indent="0">
              <a:lnSpc>
                <a:spcPct val="120000"/>
              </a:lnSpc>
              <a:buNone/>
            </a:pPr>
            <a:r>
              <a:rPr lang="de-DE" sz="1050" dirty="0" err="1">
                <a:latin typeface="Arial" panose="020B0604020202020204" pitchFamily="34" charset="0"/>
                <a:cs typeface="Arial" panose="020B0604020202020204" pitchFamily="34" charset="0"/>
              </a:rPr>
              <a:t>Kniffka</a:t>
            </a:r>
            <a:r>
              <a:rPr lang="de-DE" sz="1050" dirty="0">
                <a:latin typeface="Arial" panose="020B0604020202020204" pitchFamily="34" charset="0"/>
                <a:cs typeface="Arial" panose="020B0604020202020204" pitchFamily="34" charset="0"/>
              </a:rPr>
              <a:t>, Gabriele (2012): Scaffolding - Möglichkeiten, im Fachunterricht sprachliche Kompetenzen zu vermitteln. In: </a:t>
            </a:r>
            <a:r>
              <a:rPr lang="de-DE" sz="1050" dirty="0" err="1">
                <a:latin typeface="Arial" panose="020B0604020202020204" pitchFamily="34" charset="0"/>
                <a:cs typeface="Arial" panose="020B0604020202020204" pitchFamily="34" charset="0"/>
              </a:rPr>
              <a:t>Michalak</a:t>
            </a:r>
            <a:r>
              <a:rPr lang="de-DE" sz="1050" dirty="0">
                <a:latin typeface="Arial" panose="020B0604020202020204" pitchFamily="34" charset="0"/>
                <a:cs typeface="Arial" panose="020B0604020202020204" pitchFamily="34" charset="0"/>
              </a:rPr>
              <a:t>, M.; </a:t>
            </a:r>
            <a:r>
              <a:rPr lang="de-DE" sz="1050" dirty="0" err="1">
                <a:latin typeface="Arial" panose="020B0604020202020204" pitchFamily="34" charset="0"/>
                <a:cs typeface="Arial" panose="020B0604020202020204" pitchFamily="34" charset="0"/>
              </a:rPr>
              <a:t>Kuchenreuther</a:t>
            </a:r>
            <a:r>
              <a:rPr lang="de-DE" sz="1050" dirty="0">
                <a:latin typeface="Arial" panose="020B0604020202020204" pitchFamily="34" charset="0"/>
                <a:cs typeface="Arial" panose="020B0604020202020204" pitchFamily="34" charset="0"/>
              </a:rPr>
              <a:t>, M. (Hrsg.). </a:t>
            </a:r>
            <a:r>
              <a:rPr lang="de-DE" sz="1050" i="1" dirty="0">
                <a:latin typeface="Arial" panose="020B0604020202020204" pitchFamily="34" charset="0"/>
                <a:cs typeface="Arial" panose="020B0604020202020204" pitchFamily="34" charset="0"/>
              </a:rPr>
              <a:t>Grundlagen der Sprachdidaktik Deutsch als Zweitsprache</a:t>
            </a:r>
            <a:r>
              <a:rPr lang="de-DE" sz="1050" dirty="0">
                <a:latin typeface="Arial" panose="020B0604020202020204" pitchFamily="34" charset="0"/>
                <a:cs typeface="Arial" panose="020B0604020202020204" pitchFamily="34" charset="0"/>
              </a:rPr>
              <a:t>. </a:t>
            </a:r>
            <a:r>
              <a:rPr lang="de-DE" sz="1050" dirty="0" err="1">
                <a:latin typeface="Arial" panose="020B0604020202020204" pitchFamily="34" charset="0"/>
                <a:cs typeface="Arial" panose="020B0604020202020204" pitchFamily="34" charset="0"/>
              </a:rPr>
              <a:t>Baltmannsweiler</a:t>
            </a:r>
            <a:r>
              <a:rPr lang="de-DE" sz="1050" dirty="0">
                <a:latin typeface="Arial" panose="020B0604020202020204" pitchFamily="34" charset="0"/>
                <a:cs typeface="Arial" panose="020B0604020202020204" pitchFamily="34" charset="0"/>
              </a:rPr>
              <a:t>: Schneider Verlag </a:t>
            </a:r>
            <a:r>
              <a:rPr lang="de-DE" sz="1050" dirty="0" err="1">
                <a:latin typeface="Arial" panose="020B0604020202020204" pitchFamily="34" charset="0"/>
                <a:cs typeface="Arial" panose="020B0604020202020204" pitchFamily="34" charset="0"/>
              </a:rPr>
              <a:t>Hohengehren</a:t>
            </a:r>
            <a:r>
              <a:rPr lang="de-DE" sz="1050" dirty="0">
                <a:latin typeface="Arial" panose="020B0604020202020204" pitchFamily="34" charset="0"/>
                <a:cs typeface="Arial" panose="020B0604020202020204" pitchFamily="34" charset="0"/>
              </a:rPr>
              <a:t>. 208-225. </a:t>
            </a:r>
          </a:p>
          <a:p>
            <a:pPr marL="0" indent="0">
              <a:lnSpc>
                <a:spcPct val="120000"/>
              </a:lnSpc>
              <a:buNone/>
            </a:pPr>
            <a:r>
              <a:rPr lang="de-DE" altLang="de-DE" sz="1050" dirty="0" err="1">
                <a:solidFill>
                  <a:srgbClr val="262626"/>
                </a:solidFill>
                <a:latin typeface="Arial" panose="020B0604020202020204" pitchFamily="34" charset="0"/>
                <a:ea typeface="Geneva" pitchFamily="-112" charset="-128"/>
                <a:cs typeface="Arial" panose="020B0604020202020204" pitchFamily="34" charset="0"/>
              </a:rPr>
              <a:t>Kniffka</a:t>
            </a:r>
            <a:r>
              <a:rPr lang="de-DE" altLang="de-DE" sz="1050" dirty="0">
                <a:solidFill>
                  <a:srgbClr val="262626"/>
                </a:solidFill>
                <a:latin typeface="Arial" panose="020B0604020202020204" pitchFamily="34" charset="0"/>
                <a:ea typeface="Geneva" pitchFamily="-112" charset="-128"/>
                <a:cs typeface="Arial" panose="020B0604020202020204" pitchFamily="34" charset="0"/>
              </a:rPr>
              <a:t>, Gabriele (2010): </a:t>
            </a:r>
            <a:r>
              <a:rPr lang="de-DE" altLang="de-DE" sz="1050" i="1" dirty="0" err="1">
                <a:solidFill>
                  <a:srgbClr val="262626"/>
                </a:solidFill>
                <a:latin typeface="Arial" panose="020B0604020202020204" pitchFamily="34" charset="0"/>
                <a:ea typeface="Geneva" pitchFamily="-112" charset="-128"/>
                <a:cs typeface="Arial" panose="020B0604020202020204" pitchFamily="34" charset="0"/>
              </a:rPr>
              <a:t>Scaffolding</a:t>
            </a:r>
            <a:r>
              <a:rPr lang="de-DE" altLang="de-DE" sz="1050" dirty="0">
                <a:solidFill>
                  <a:srgbClr val="262626"/>
                </a:solidFill>
                <a:latin typeface="Arial" panose="020B0604020202020204" pitchFamily="34" charset="0"/>
                <a:ea typeface="Geneva" pitchFamily="-112" charset="-128"/>
                <a:cs typeface="Arial" panose="020B0604020202020204" pitchFamily="34" charset="0"/>
              </a:rPr>
              <a:t>. Veröffentlichung im Rahmen des Projektes Pro DaZ. Deutsch in allen Fächern. Online verfügbar unter: </a:t>
            </a:r>
            <a:r>
              <a:rPr lang="de-DE" altLang="de-DE" sz="1050" dirty="0">
                <a:solidFill>
                  <a:srgbClr val="262626"/>
                </a:solidFill>
                <a:latin typeface="Arial" panose="020B0604020202020204" pitchFamily="34" charset="0"/>
                <a:ea typeface="Geneva" pitchFamily="-112" charset="-128"/>
                <a:cs typeface="Arial" panose="020B0604020202020204" pitchFamily="34" charset="0"/>
                <a:hlinkClick r:id="rId4"/>
              </a:rPr>
              <a:t>www.uni-due.de/imperia/md/content/prodaz/scaffolding.pdf</a:t>
            </a:r>
            <a:r>
              <a:rPr lang="de-DE" altLang="de-DE" sz="1050" dirty="0">
                <a:solidFill>
                  <a:srgbClr val="262626"/>
                </a:solidFill>
                <a:latin typeface="Arial" panose="020B0604020202020204" pitchFamily="34" charset="0"/>
                <a:ea typeface="Geneva" pitchFamily="-112" charset="-128"/>
                <a:cs typeface="Arial" panose="020B0604020202020204" pitchFamily="34" charset="0"/>
              </a:rPr>
              <a:t> (24.05.2017)</a:t>
            </a:r>
            <a:endParaRPr lang="de-DE" sz="1050" dirty="0">
              <a:latin typeface="Arial" panose="020B0604020202020204" pitchFamily="34" charset="0"/>
              <a:cs typeface="Arial" panose="020B0604020202020204" pitchFamily="34" charset="0"/>
            </a:endParaRPr>
          </a:p>
          <a:p>
            <a:pPr marL="0" indent="0">
              <a:lnSpc>
                <a:spcPct val="120000"/>
              </a:lnSpc>
              <a:buNone/>
            </a:pPr>
            <a:r>
              <a:rPr lang="en-US" sz="1050" dirty="0">
                <a:latin typeface="Arial" panose="020B0604020202020204" pitchFamily="34" charset="0"/>
                <a:cs typeface="Arial" panose="020B0604020202020204" pitchFamily="34" charset="0"/>
              </a:rPr>
              <a:t>Patterson, E.W. (2001): Structuring the composition process in scientific writing. In: </a:t>
            </a:r>
            <a:r>
              <a:rPr lang="en-US" sz="1050" i="1" dirty="0">
                <a:latin typeface="Arial" panose="020B0604020202020204" pitchFamily="34" charset="0"/>
                <a:cs typeface="Arial" panose="020B0604020202020204" pitchFamily="34" charset="0"/>
              </a:rPr>
              <a:t>International Journal of Science Education</a:t>
            </a:r>
            <a:r>
              <a:rPr lang="en-US" sz="1050" dirty="0">
                <a:latin typeface="Arial" panose="020B0604020202020204" pitchFamily="34" charset="0"/>
                <a:cs typeface="Arial" panose="020B0604020202020204" pitchFamily="34" charset="0"/>
              </a:rPr>
              <a:t>, 23. 1- 16.</a:t>
            </a:r>
            <a:endParaRPr lang="de-DE" sz="1050" dirty="0">
              <a:latin typeface="Arial" panose="020B0604020202020204" pitchFamily="34" charset="0"/>
              <a:cs typeface="Arial" panose="020B0604020202020204" pitchFamily="34" charset="0"/>
            </a:endParaRPr>
          </a:p>
          <a:p>
            <a:pPr marL="0" indent="0">
              <a:buNone/>
            </a:pPr>
            <a:r>
              <a:rPr lang="de-DE" sz="1050" dirty="0">
                <a:solidFill>
                  <a:srgbClr val="FF0000"/>
                </a:solidFill>
                <a:latin typeface="Arial" panose="020B0604020202020204" pitchFamily="34" charset="0"/>
                <a:cs typeface="Arial" panose="020B0604020202020204" pitchFamily="34" charset="0"/>
                <a:hlinkClick r:id="rId5"/>
              </a:rPr>
              <a:t>https://medienkompetenzrahmen.nrw/fileadmin/pdf/LVR_ZMB_MKR_Broschuere.pdf</a:t>
            </a:r>
            <a:r>
              <a:rPr lang="de-DE" sz="1050" dirty="0">
                <a:solidFill>
                  <a:srgbClr val="FF0000"/>
                </a:solidFill>
                <a:latin typeface="Arial" panose="020B0604020202020204" pitchFamily="34" charset="0"/>
                <a:cs typeface="Arial" panose="020B0604020202020204" pitchFamily="34" charset="0"/>
              </a:rPr>
              <a:t> </a:t>
            </a:r>
          </a:p>
          <a:p>
            <a:pPr marL="0" indent="0">
              <a:buNone/>
            </a:pPr>
            <a:r>
              <a:rPr lang="de-DE" sz="1050" i="1" dirty="0">
                <a:latin typeface="Arial" panose="020B0604020202020204" pitchFamily="34" charset="0"/>
                <a:cs typeface="Arial" panose="020B0604020202020204" pitchFamily="34" charset="0"/>
              </a:rPr>
              <a:t>Kernlehrplan Naturwissenschaften - Chemie für Sek. I </a:t>
            </a:r>
            <a:r>
              <a:rPr lang="de-DE" sz="1050" i="1" dirty="0" smtClean="0">
                <a:latin typeface="Arial" panose="020B0604020202020204" pitchFamily="34" charset="0"/>
                <a:cs typeface="Arial" panose="020B0604020202020204" pitchFamily="34" charset="0"/>
              </a:rPr>
              <a:t>Gesamtschule</a:t>
            </a:r>
            <a:r>
              <a:rPr lang="de-DE" sz="1050" dirty="0" smtClean="0">
                <a:latin typeface="Arial" panose="020B0604020202020204" pitchFamily="34" charset="0"/>
                <a:cs typeface="Arial" panose="020B0604020202020204" pitchFamily="34" charset="0"/>
              </a:rPr>
              <a:t> </a:t>
            </a:r>
            <a:r>
              <a:rPr lang="de-DE" sz="1050" dirty="0">
                <a:latin typeface="Arial" panose="020B0604020202020204" pitchFamily="34" charset="0"/>
                <a:cs typeface="Arial" panose="020B0604020202020204" pitchFamily="34" charset="0"/>
                <a:hlinkClick r:id="rId6"/>
              </a:rPr>
              <a:t>https://www.schulentwicklung.nrw.de/lehrplaene/lehrplannavigator-s-i/gesamtschule/naturwissenschaften/naturwissenschaften-klp/kompetenzen/kompetenzbereich-inhaltsfelder-und-kompetenzerwartungen-.html</a:t>
            </a:r>
            <a:endParaRPr lang="de-DE" sz="1050" dirty="0">
              <a:solidFill>
                <a:srgbClr val="FF0000"/>
              </a:solidFill>
              <a:latin typeface="Arial" panose="020B0604020202020204" pitchFamily="34" charset="0"/>
              <a:cs typeface="Arial" panose="020B0604020202020204" pitchFamily="34" charset="0"/>
            </a:endParaRPr>
          </a:p>
          <a:p>
            <a:pPr marL="0" indent="0">
              <a:buNone/>
            </a:pPr>
            <a:r>
              <a:rPr lang="de-DE" sz="1050" dirty="0">
                <a:latin typeface="Arial" panose="020B0604020202020204" pitchFamily="34" charset="0"/>
                <a:ea typeface="Arial" panose="020B0604020202020204" pitchFamily="34" charset="0"/>
                <a:cs typeface="Arial" panose="020B0604020202020204" pitchFamily="34" charset="0"/>
              </a:rPr>
              <a:t>Stalder, Felix (2016): </a:t>
            </a:r>
            <a:r>
              <a:rPr lang="de-DE" sz="1050" i="1" dirty="0">
                <a:latin typeface="Arial" panose="020B0604020202020204" pitchFamily="34" charset="0"/>
                <a:ea typeface="Arial" panose="020B0604020202020204" pitchFamily="34" charset="0"/>
                <a:cs typeface="Arial" panose="020B0604020202020204" pitchFamily="34" charset="0"/>
              </a:rPr>
              <a:t>Kultur der </a:t>
            </a:r>
            <a:r>
              <a:rPr lang="de-DE" sz="1050" i="1" dirty="0" err="1">
                <a:latin typeface="Arial" panose="020B0604020202020204" pitchFamily="34" charset="0"/>
                <a:ea typeface="Arial" panose="020B0604020202020204" pitchFamily="34" charset="0"/>
                <a:cs typeface="Arial" panose="020B0604020202020204" pitchFamily="34" charset="0"/>
              </a:rPr>
              <a:t>Digitalität</a:t>
            </a:r>
            <a:r>
              <a:rPr lang="de-DE" sz="1050" i="1" dirty="0">
                <a:latin typeface="Arial" panose="020B0604020202020204" pitchFamily="34" charset="0"/>
                <a:ea typeface="Arial" panose="020B0604020202020204" pitchFamily="34" charset="0"/>
                <a:cs typeface="Arial" panose="020B0604020202020204" pitchFamily="34" charset="0"/>
              </a:rPr>
              <a:t> </a:t>
            </a:r>
            <a:r>
              <a:rPr lang="de-DE" sz="1050" dirty="0">
                <a:latin typeface="Arial" panose="020B0604020202020204" pitchFamily="34" charset="0"/>
                <a:ea typeface="Arial" panose="020B0604020202020204" pitchFamily="34" charset="0"/>
                <a:cs typeface="Arial" panose="020B0604020202020204" pitchFamily="34" charset="0"/>
              </a:rPr>
              <a:t>(1. Auflage). Berlin: Suhrkamp.</a:t>
            </a:r>
          </a:p>
        </p:txBody>
      </p:sp>
      <p:sp>
        <p:nvSpPr>
          <p:cNvPr id="5" name="Foliennummernplatzhalter 4">
            <a:extLst>
              <a:ext uri="{FF2B5EF4-FFF2-40B4-BE49-F238E27FC236}">
                <a16:creationId xmlns:a16="http://schemas.microsoft.com/office/drawing/2014/main" id="{65D9E26E-5FA3-884A-B9DE-D1AF287AE2D2}"/>
              </a:ext>
            </a:extLst>
          </p:cNvPr>
          <p:cNvSpPr>
            <a:spLocks noGrp="1"/>
          </p:cNvSpPr>
          <p:nvPr>
            <p:ph type="sldNum" sz="quarter" idx="12"/>
          </p:nvPr>
        </p:nvSpPr>
        <p:spPr/>
        <p:txBody>
          <a:bodyPr/>
          <a:lstStyle/>
          <a:p>
            <a:pPr>
              <a:defRPr/>
            </a:pPr>
            <a:fld id="{68EB983F-8B0B-4AF9-B95F-82DF6E329D7A}" type="slidenum">
              <a:rPr lang="de-DE" smtClean="0"/>
              <a:t>18</a:t>
            </a:fld>
            <a:endParaRPr lang="de-DE"/>
          </a:p>
        </p:txBody>
      </p:sp>
    </p:spTree>
    <p:extLst>
      <p:ext uri="{BB962C8B-B14F-4D97-AF65-F5344CB8AC3E}">
        <p14:creationId xmlns:p14="http://schemas.microsoft.com/office/powerpoint/2010/main" val="1533337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291543" y="1772816"/>
            <a:ext cx="8555396" cy="3744416"/>
          </a:xfrm>
        </p:spPr>
        <p:txBody>
          <a:bodyPr>
            <a:normAutofit/>
          </a:bodyPr>
          <a:lstStyle/>
          <a:p>
            <a:pPr marL="457200" indent="-457200">
              <a:lnSpc>
                <a:spcPct val="100000"/>
              </a:lnSpc>
              <a:buFont typeface="+mj-lt"/>
              <a:buAutoNum type="arabicPeriod"/>
            </a:pPr>
            <a:r>
              <a:rPr lang="de-DE" dirty="0"/>
              <a:t>Warum sollte Chemieunterricht sprachsensibel gestaltet werden?</a:t>
            </a:r>
          </a:p>
          <a:p>
            <a:pPr marL="457200" indent="-457200">
              <a:lnSpc>
                <a:spcPct val="100000"/>
              </a:lnSpc>
              <a:buFont typeface="+mj-lt"/>
              <a:buAutoNum type="arabicPeriod"/>
            </a:pPr>
            <a:r>
              <a:rPr lang="de-DE" dirty="0"/>
              <a:t>Potenziale der </a:t>
            </a:r>
            <a:r>
              <a:rPr lang="de-DE" dirty="0" err="1"/>
              <a:t>Digitalität</a:t>
            </a:r>
            <a:r>
              <a:rPr lang="de-DE" dirty="0"/>
              <a:t> für den sprachsensiblen Fachunterricht: Der Methodenpool für sprachsensiblen Fachunterricht</a:t>
            </a:r>
          </a:p>
          <a:p>
            <a:pPr marL="457200" indent="-457200">
              <a:lnSpc>
                <a:spcPct val="100000"/>
              </a:lnSpc>
              <a:buFont typeface="+mj-lt"/>
              <a:buAutoNum type="arabicPeriod"/>
            </a:pPr>
            <a:r>
              <a:rPr lang="de-DE" dirty="0"/>
              <a:t>Arbeitsphase: Sprachsensible Methoden im Chemieunterricht</a:t>
            </a:r>
          </a:p>
          <a:p>
            <a:pPr marL="457200" indent="-457200">
              <a:lnSpc>
                <a:spcPct val="100000"/>
              </a:lnSpc>
              <a:buFont typeface="+mj-lt"/>
              <a:buAutoNum type="arabicPeriod"/>
            </a:pPr>
            <a:r>
              <a:rPr lang="de-DE" dirty="0"/>
              <a:t>Zusammentragen der Ergebnisse der Arbeitsphase</a:t>
            </a:r>
          </a:p>
          <a:p>
            <a:pPr marL="457200" indent="-457200">
              <a:buFont typeface="+mj-lt"/>
              <a:buAutoNum type="arabicPeriod"/>
            </a:pPr>
            <a:endParaRPr lang="de-DE" dirty="0"/>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2</a:t>
            </a:fld>
            <a:endParaRPr lang="de-DE"/>
          </a:p>
        </p:txBody>
      </p:sp>
      <p:sp>
        <p:nvSpPr>
          <p:cNvPr id="4" name="Titel 3"/>
          <p:cNvSpPr>
            <a:spLocks noGrp="1"/>
          </p:cNvSpPr>
          <p:nvPr>
            <p:ph type="title"/>
          </p:nvPr>
        </p:nvSpPr>
        <p:spPr/>
        <p:txBody>
          <a:bodyPr/>
          <a:lstStyle/>
          <a:p>
            <a:pPr algn="r"/>
            <a:r>
              <a:rPr lang="de-DE" sz="4000" b="1" dirty="0"/>
              <a:t>Agenda</a:t>
            </a:r>
            <a:endParaRPr lang="de-DE" b="1"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43" y="6385919"/>
            <a:ext cx="855927" cy="300912"/>
          </a:xfrm>
          <a:prstGeom prst="rect">
            <a:avLst/>
          </a:prstGeom>
        </p:spPr>
      </p:pic>
      <p:sp>
        <p:nvSpPr>
          <p:cNvPr id="7" name="Fußzeilenplatzhalter 4"/>
          <p:cNvSpPr txBox="1">
            <a:spLocks/>
          </p:cNvSpPr>
          <p:nvPr/>
        </p:nvSpPr>
        <p:spPr bwMode="auto">
          <a:xfrm>
            <a:off x="295941" y="6353813"/>
            <a:ext cx="305192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 &amp; Anne Wernicke</a:t>
            </a:r>
          </a:p>
        </p:txBody>
      </p:sp>
    </p:spTree>
    <p:extLst>
      <p:ext uri="{BB962C8B-B14F-4D97-AF65-F5344CB8AC3E}">
        <p14:creationId xmlns:p14="http://schemas.microsoft.com/office/powerpoint/2010/main" val="173850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4000" dirty="0"/>
              <a:t>Warum sollte Chemieunterricht sprachsensibel gestaltet werden?</a:t>
            </a:r>
          </a:p>
        </p:txBody>
      </p:sp>
      <p:sp>
        <p:nvSpPr>
          <p:cNvPr id="3" name="Textplatzhalter 2"/>
          <p:cNvSpPr>
            <a:spLocks noGrp="1"/>
          </p:cNvSpPr>
          <p:nvPr>
            <p:ph type="body" idx="1"/>
          </p:nvPr>
        </p:nvSpPr>
        <p:spPr/>
        <p:txBody>
          <a:bodyPr/>
          <a:lstStyle/>
          <a:p>
            <a:endParaRPr lang="de-DE" dirty="0"/>
          </a:p>
          <a:p>
            <a:r>
              <a:rPr lang="de-DE" dirty="0"/>
              <a:t>Input Teil 1</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3</a:t>
            </a:fld>
            <a:endParaRPr lang="de-DE"/>
          </a:p>
        </p:txBody>
      </p:sp>
      <p:sp>
        <p:nvSpPr>
          <p:cNvPr id="6" name="Fußzeilenplatzhalter 4"/>
          <p:cNvSpPr txBox="1">
            <a:spLocks/>
          </p:cNvSpPr>
          <p:nvPr/>
        </p:nvSpPr>
        <p:spPr bwMode="auto">
          <a:xfrm>
            <a:off x="295941" y="6353813"/>
            <a:ext cx="305192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 &amp; Anne Wernicke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43" y="6385919"/>
            <a:ext cx="855927" cy="300912"/>
          </a:xfrm>
          <a:prstGeom prst="rect">
            <a:avLst/>
          </a:prstGeom>
        </p:spPr>
      </p:pic>
    </p:spTree>
    <p:extLst>
      <p:ext uri="{BB962C8B-B14F-4D97-AF65-F5344CB8AC3E}">
        <p14:creationId xmlns:p14="http://schemas.microsoft.com/office/powerpoint/2010/main" val="356000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pPr marL="0" indent="0">
              <a:lnSpc>
                <a:spcPct val="120000"/>
              </a:lnSpc>
              <a:buNone/>
            </a:pPr>
            <a:r>
              <a:rPr lang="de-DE" b="1" dirty="0"/>
              <a:t>Aus den Kompetenzerwartungen im Kernlehrplan Naturwissenschaften - Chemie für Sek. I Gesamtschule:</a:t>
            </a:r>
          </a:p>
          <a:p>
            <a:pPr marL="0" indent="0">
              <a:lnSpc>
                <a:spcPct val="120000"/>
              </a:lnSpc>
              <a:buNone/>
            </a:pPr>
            <a:endParaRPr lang="de-DE" sz="2600" b="1" dirty="0"/>
          </a:p>
        </p:txBody>
      </p:sp>
      <p:sp>
        <p:nvSpPr>
          <p:cNvPr id="3" name="Foliennummernplatzhalter 2"/>
          <p:cNvSpPr>
            <a:spLocks noGrp="1"/>
          </p:cNvSpPr>
          <p:nvPr>
            <p:ph type="sldNum" sz="quarter" idx="12"/>
          </p:nvPr>
        </p:nvSpPr>
        <p:spPr/>
        <p:txBody>
          <a:bodyPr/>
          <a:lstStyle/>
          <a:p>
            <a:pPr>
              <a:defRPr/>
            </a:pPr>
            <a:fld id="{68EB983F-8B0B-4AF9-B95F-82DF6E329D7A}" type="slidenum">
              <a:rPr lang="de-DE" smtClean="0"/>
              <a:t>4</a:t>
            </a:fld>
            <a:endParaRPr lang="de-DE"/>
          </a:p>
        </p:txBody>
      </p:sp>
      <p:sp>
        <p:nvSpPr>
          <p:cNvPr id="4" name="Titel 3"/>
          <p:cNvSpPr>
            <a:spLocks noGrp="1"/>
          </p:cNvSpPr>
          <p:nvPr>
            <p:ph type="title"/>
          </p:nvPr>
        </p:nvSpPr>
        <p:spPr/>
        <p:txBody>
          <a:bodyPr/>
          <a:lstStyle/>
          <a:p>
            <a:pPr algn="r"/>
            <a:r>
              <a:rPr lang="de-DE" b="1" dirty="0"/>
              <a:t>Sprache im Fach Chemie</a:t>
            </a:r>
          </a:p>
        </p:txBody>
      </p:sp>
      <p:sp>
        <p:nvSpPr>
          <p:cNvPr id="5" name="Rechteck 4"/>
          <p:cNvSpPr/>
          <p:nvPr/>
        </p:nvSpPr>
        <p:spPr>
          <a:xfrm>
            <a:off x="291542" y="2132856"/>
            <a:ext cx="8168889" cy="41085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de-DE" sz="1600" b="1" dirty="0"/>
              <a:t>Umgang mit Fachwissen</a:t>
            </a:r>
            <a:endParaRPr lang="de-DE" sz="1600" dirty="0"/>
          </a:p>
          <a:p>
            <a:pPr>
              <a:lnSpc>
                <a:spcPct val="120000"/>
              </a:lnSpc>
            </a:pPr>
            <a:r>
              <a:rPr lang="de-DE" sz="1600" dirty="0"/>
              <a:t>Die Schülerinnen und Schüler können …</a:t>
            </a:r>
          </a:p>
          <a:p>
            <a:pPr marL="285750" indent="-285750">
              <a:lnSpc>
                <a:spcPct val="120000"/>
              </a:lnSpc>
              <a:buFont typeface="Arial" panose="020B0604020202020204" pitchFamily="34" charset="0"/>
              <a:buChar char="•"/>
            </a:pPr>
            <a:r>
              <a:rPr lang="de-DE" sz="1600" dirty="0"/>
              <a:t>charakteristische Stoffeigenschaften zur Unterscheidung bzw. Identifizierung von Stoffen sowie einfache Trennverfahren für Stoffgemische </a:t>
            </a:r>
            <a:r>
              <a:rPr lang="de-DE" sz="1600" b="1" dirty="0">
                <a:solidFill>
                  <a:schemeClr val="accent4"/>
                </a:solidFill>
              </a:rPr>
              <a:t>beschreiben</a:t>
            </a:r>
            <a:r>
              <a:rPr lang="de-DE" sz="1600" dirty="0"/>
              <a:t>. (UF2, UF3)</a:t>
            </a:r>
          </a:p>
          <a:p>
            <a:pPr marL="285750" indent="-285750">
              <a:lnSpc>
                <a:spcPct val="120000"/>
              </a:lnSpc>
              <a:buFont typeface="Arial" panose="020B0604020202020204" pitchFamily="34" charset="0"/>
              <a:buChar char="•"/>
            </a:pPr>
            <a:r>
              <a:rPr lang="de-DE" sz="1600" dirty="0"/>
              <a:t>die Bedingungen für einen Verbrennungsvorgang </a:t>
            </a:r>
            <a:r>
              <a:rPr lang="de-DE" sz="1600" b="1" dirty="0">
                <a:solidFill>
                  <a:schemeClr val="accent4"/>
                </a:solidFill>
              </a:rPr>
              <a:t>beschreiben</a:t>
            </a:r>
            <a:r>
              <a:rPr lang="de-DE" sz="1600" b="1" dirty="0"/>
              <a:t> </a:t>
            </a:r>
            <a:r>
              <a:rPr lang="de-DE" sz="1600" dirty="0"/>
              <a:t>und auf dieser Basis Brandschutzmaßnahmen </a:t>
            </a:r>
            <a:r>
              <a:rPr lang="de-DE" sz="1600" b="1" dirty="0">
                <a:solidFill>
                  <a:srgbClr val="FFFF00"/>
                </a:solidFill>
              </a:rPr>
              <a:t>erläutern</a:t>
            </a:r>
            <a:r>
              <a:rPr lang="de-DE" sz="1600" dirty="0"/>
              <a:t>. (UF1, E1)</a:t>
            </a:r>
          </a:p>
          <a:p>
            <a:pPr marL="285750" indent="-285750">
              <a:lnSpc>
                <a:spcPct val="120000"/>
              </a:lnSpc>
              <a:buFont typeface="Arial" panose="020B0604020202020204" pitchFamily="34" charset="0"/>
              <a:buChar char="•"/>
            </a:pPr>
            <a:r>
              <a:rPr lang="de-DE" sz="1600" dirty="0"/>
              <a:t>die Bedeutung der Aktivierungsenergie zum Auslösen einer chemischen Reaktion </a:t>
            </a:r>
            <a:r>
              <a:rPr lang="de-DE" sz="1600" b="1" dirty="0">
                <a:solidFill>
                  <a:srgbClr val="FFFF00"/>
                </a:solidFill>
              </a:rPr>
              <a:t>erläutern</a:t>
            </a:r>
            <a:r>
              <a:rPr lang="de-DE" sz="1600" dirty="0"/>
              <a:t>. (UF1)</a:t>
            </a:r>
          </a:p>
          <a:p>
            <a:pPr marL="285750" indent="-285750">
              <a:lnSpc>
                <a:spcPct val="120000"/>
              </a:lnSpc>
              <a:buFont typeface="Arial" panose="020B0604020202020204" pitchFamily="34" charset="0"/>
              <a:buChar char="•"/>
            </a:pPr>
            <a:r>
              <a:rPr lang="de-DE" sz="1600" dirty="0"/>
              <a:t>an Beispielen die Bedeutung des Gesetzes von der Erhaltung der Masse durch die konstante Atomanzahl </a:t>
            </a:r>
            <a:r>
              <a:rPr lang="de-DE" sz="1600" b="1" dirty="0">
                <a:solidFill>
                  <a:srgbClr val="FFFF00"/>
                </a:solidFill>
              </a:rPr>
              <a:t>erklären</a:t>
            </a:r>
            <a:r>
              <a:rPr lang="de-DE" sz="1600" dirty="0"/>
              <a:t>. (UF1)</a:t>
            </a:r>
          </a:p>
          <a:p>
            <a:pPr>
              <a:lnSpc>
                <a:spcPct val="120000"/>
              </a:lnSpc>
            </a:pPr>
            <a:r>
              <a:rPr lang="de-DE" sz="1600" b="1" dirty="0"/>
              <a:t>Erkenntnisgewinnung</a:t>
            </a:r>
            <a:endParaRPr lang="de-DE" sz="1600" dirty="0"/>
          </a:p>
          <a:p>
            <a:pPr>
              <a:lnSpc>
                <a:spcPct val="120000"/>
              </a:lnSpc>
            </a:pPr>
            <a:r>
              <a:rPr lang="de-DE" sz="1600" dirty="0"/>
              <a:t>Die Schülerinnen und Schüler können …</a:t>
            </a:r>
          </a:p>
          <a:p>
            <a:pPr marL="285750" indent="-285750">
              <a:lnSpc>
                <a:spcPct val="120000"/>
              </a:lnSpc>
              <a:buFont typeface="Arial" panose="020B0604020202020204" pitchFamily="34" charset="0"/>
              <a:buChar char="•"/>
            </a:pPr>
            <a:r>
              <a:rPr lang="de-DE" sz="1600" dirty="0"/>
              <a:t>Stoffaufbau, Stofftrennungen, Aggregatzustände und Übergänge zwischen ihnen mit Hilfe eines Teilchenmodells </a:t>
            </a:r>
            <a:r>
              <a:rPr lang="de-DE" sz="1600" b="1" dirty="0">
                <a:solidFill>
                  <a:srgbClr val="FFFF00"/>
                </a:solidFill>
              </a:rPr>
              <a:t>erklären</a:t>
            </a:r>
            <a:r>
              <a:rPr lang="de-DE" sz="1600" dirty="0"/>
              <a:t>. (E7, E8)</a:t>
            </a:r>
          </a:p>
        </p:txBody>
      </p:sp>
      <p:sp>
        <p:nvSpPr>
          <p:cNvPr id="7" name="Fußzeilenplatzhalter 4"/>
          <p:cNvSpPr txBox="1">
            <a:spLocks/>
          </p:cNvSpPr>
          <p:nvPr/>
        </p:nvSpPr>
        <p:spPr bwMode="auto">
          <a:xfrm>
            <a:off x="247241" y="6290637"/>
            <a:ext cx="8550998"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r>
              <a:rPr lang="de-DE" sz="1100" dirty="0">
                <a:latin typeface="Arial" panose="020B0604020202020204" pitchFamily="34" charset="0"/>
                <a:cs typeface="Arial" panose="020B0604020202020204" pitchFamily="34" charset="0"/>
              </a:rPr>
              <a:t>(Quelle: </a:t>
            </a:r>
            <a:r>
              <a:rPr lang="de-DE" sz="1100" dirty="0">
                <a:latin typeface="Arial" panose="020B0604020202020204" pitchFamily="34" charset="0"/>
                <a:cs typeface="Arial" panose="020B0604020202020204" pitchFamily="34" charset="0"/>
                <a:hlinkClick r:id="rId3"/>
              </a:rPr>
              <a:t>https://</a:t>
            </a:r>
            <a:r>
              <a:rPr lang="de-DE" sz="1100" dirty="0" smtClean="0">
                <a:latin typeface="Arial" panose="020B0604020202020204" pitchFamily="34" charset="0"/>
                <a:cs typeface="Arial" panose="020B0604020202020204" pitchFamily="34" charset="0"/>
                <a:hlinkClick r:id="rId3"/>
              </a:rPr>
              <a:t>www.schulentwicklung.nrw.de/lehrplaene/lehrplannavigator-s-i/gesamtschule/naturwissenschaften/naturwissenschaften-klp/kompetenzen/kompetenzbereich-inhaltsfelder-und-kompetenzerwartungen-</a:t>
            </a:r>
            <a:r>
              <a:rPr lang="de-DE" sz="1100" dirty="0">
                <a:latin typeface="Arial" panose="020B0604020202020204" pitchFamily="34" charset="0"/>
                <a:cs typeface="Arial" panose="020B0604020202020204" pitchFamily="34" charset="0"/>
                <a:hlinkClick r:id="rId3"/>
              </a:rPr>
              <a:t>.html</a:t>
            </a:r>
            <a:r>
              <a:rPr lang="de-DE" sz="1100" dirty="0">
                <a:latin typeface="Arial" panose="020B0604020202020204" pitchFamily="34" charset="0"/>
                <a:cs typeface="Arial" panose="020B0604020202020204" pitchFamily="34" charset="0"/>
              </a:rPr>
              <a:t>. Hervorhebung: Anne Wernicke</a:t>
            </a:r>
            <a:endParaRPr lang="de-DE" sz="11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6311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1241854"/>
            <a:ext cx="6267450" cy="470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Foliennummernplatzhalter 2">
            <a:extLst>
              <a:ext uri="{FF2B5EF4-FFF2-40B4-BE49-F238E27FC236}">
                <a16:creationId xmlns:a16="http://schemas.microsoft.com/office/drawing/2014/main" id="{60A6FD8C-F5E8-474F-852D-CD8D19CE2495}"/>
              </a:ext>
            </a:extLst>
          </p:cNvPr>
          <p:cNvSpPr>
            <a:spLocks noGrp="1"/>
          </p:cNvSpPr>
          <p:nvPr>
            <p:ph type="sldNum" sz="quarter" idx="12"/>
          </p:nvPr>
        </p:nvSpPr>
        <p:spPr/>
        <p:txBody>
          <a:bodyPr/>
          <a:lstStyle/>
          <a:p>
            <a:pPr>
              <a:defRPr/>
            </a:pPr>
            <a:fld id="{68EB983F-8B0B-4AF9-B95F-82DF6E329D7A}" type="slidenum">
              <a:rPr lang="de-DE" smtClean="0"/>
              <a:t>5</a:t>
            </a:fld>
            <a:endParaRPr lang="de-DE"/>
          </a:p>
        </p:txBody>
      </p:sp>
      <p:sp>
        <p:nvSpPr>
          <p:cNvPr id="4" name="Titel 3">
            <a:extLst>
              <a:ext uri="{FF2B5EF4-FFF2-40B4-BE49-F238E27FC236}">
                <a16:creationId xmlns:a16="http://schemas.microsoft.com/office/drawing/2014/main" id="{A114C84B-6503-E048-8135-547AD1071F29}"/>
              </a:ext>
            </a:extLst>
          </p:cNvPr>
          <p:cNvSpPr>
            <a:spLocks noGrp="1"/>
          </p:cNvSpPr>
          <p:nvPr>
            <p:ph type="title"/>
          </p:nvPr>
        </p:nvSpPr>
        <p:spPr/>
        <p:txBody>
          <a:bodyPr/>
          <a:lstStyle/>
          <a:p>
            <a:pPr algn="r"/>
            <a:r>
              <a:rPr lang="de-DE" b="1" dirty="0"/>
              <a:t>Sprache im Chemieunterricht</a:t>
            </a:r>
          </a:p>
        </p:txBody>
      </p:sp>
      <p:sp>
        <p:nvSpPr>
          <p:cNvPr id="7" name="Textfeld 6"/>
          <p:cNvSpPr txBox="1"/>
          <p:nvPr/>
        </p:nvSpPr>
        <p:spPr>
          <a:xfrm>
            <a:off x="3371577" y="6004787"/>
            <a:ext cx="5475362" cy="230832"/>
          </a:xfrm>
          <a:prstGeom prst="rect">
            <a:avLst/>
          </a:prstGeom>
          <a:noFill/>
        </p:spPr>
        <p:txBody>
          <a:bodyPr wrap="square" rtlCol="0">
            <a:spAutoFit/>
          </a:bodyPr>
          <a:lstStyle/>
          <a:p>
            <a:r>
              <a:rPr lang="de-DE" sz="900" dirty="0" smtClean="0">
                <a:solidFill>
                  <a:schemeClr val="bg1">
                    <a:lumMod val="50000"/>
                  </a:schemeClr>
                </a:solidFill>
              </a:rPr>
              <a:t>Lehrbuchseite aus</a:t>
            </a:r>
            <a:r>
              <a:rPr lang="de-DE" sz="900" dirty="0">
                <a:solidFill>
                  <a:schemeClr val="bg1">
                    <a:lumMod val="50000"/>
                  </a:schemeClr>
                </a:solidFill>
              </a:rPr>
              <a:t>: Fachwerk Chemie Nordrhein-Westfalen (2016) Gesamtband 7.-10. Schuljahr. Cornelsen. S. 83.</a:t>
            </a:r>
          </a:p>
        </p:txBody>
      </p:sp>
      <p:sp>
        <p:nvSpPr>
          <p:cNvPr id="8" name="Ellipse 7"/>
          <p:cNvSpPr/>
          <p:nvPr/>
        </p:nvSpPr>
        <p:spPr>
          <a:xfrm>
            <a:off x="2267744" y="4941168"/>
            <a:ext cx="3456384" cy="1083651"/>
          </a:xfrm>
          <a:prstGeom prst="ellipse">
            <a:avLst/>
          </a:prstGeom>
          <a:noFill/>
          <a:ln w="381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de-DE"/>
          </a:p>
        </p:txBody>
      </p:sp>
      <p:cxnSp>
        <p:nvCxnSpPr>
          <p:cNvPr id="10" name="Gerader Verbinder 9"/>
          <p:cNvCxnSpPr/>
          <p:nvPr/>
        </p:nvCxnSpPr>
        <p:spPr>
          <a:xfrm>
            <a:off x="2627784" y="3789040"/>
            <a:ext cx="2232248"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13" name="Gerader Verbinder 12"/>
          <p:cNvCxnSpPr/>
          <p:nvPr/>
        </p:nvCxnSpPr>
        <p:spPr>
          <a:xfrm>
            <a:off x="2620433" y="3573016"/>
            <a:ext cx="1159479"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0" name="Gerader Verbinder 19"/>
          <p:cNvCxnSpPr/>
          <p:nvPr/>
        </p:nvCxnSpPr>
        <p:spPr>
          <a:xfrm flipV="1">
            <a:off x="2620433" y="4329100"/>
            <a:ext cx="943455" cy="2700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21" name="Gerader Verbinder 20"/>
          <p:cNvCxnSpPr/>
          <p:nvPr/>
        </p:nvCxnSpPr>
        <p:spPr>
          <a:xfrm>
            <a:off x="5076056" y="4149080"/>
            <a:ext cx="36004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1" name="Gerader Verbinder 30"/>
          <p:cNvCxnSpPr/>
          <p:nvPr/>
        </p:nvCxnSpPr>
        <p:spPr>
          <a:xfrm>
            <a:off x="4355976" y="4329100"/>
            <a:ext cx="1080120" cy="0"/>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5" name="Gerader Verbinder 34"/>
          <p:cNvCxnSpPr/>
          <p:nvPr/>
        </p:nvCxnSpPr>
        <p:spPr>
          <a:xfrm flipV="1">
            <a:off x="3779912" y="4689140"/>
            <a:ext cx="936104" cy="29453"/>
          </a:xfrm>
          <a:prstGeom prst="line">
            <a:avLst/>
          </a:prstGeom>
          <a:ln w="28575"/>
        </p:spPr>
        <p:style>
          <a:lnRef idx="1">
            <a:schemeClr val="accent4"/>
          </a:lnRef>
          <a:fillRef idx="0">
            <a:schemeClr val="accent4"/>
          </a:fillRef>
          <a:effectRef idx="0">
            <a:schemeClr val="accent4"/>
          </a:effectRef>
          <a:fontRef idx="minor">
            <a:schemeClr val="tx1"/>
          </a:fontRef>
        </p:style>
      </p:cxnSp>
      <p:cxnSp>
        <p:nvCxnSpPr>
          <p:cNvPr id="39" name="Gerader Verbinder 38"/>
          <p:cNvCxnSpPr/>
          <p:nvPr/>
        </p:nvCxnSpPr>
        <p:spPr>
          <a:xfrm>
            <a:off x="4644008" y="4149080"/>
            <a:ext cx="360040"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45" name="Textfeld 44"/>
          <p:cNvSpPr txBox="1"/>
          <p:nvPr/>
        </p:nvSpPr>
        <p:spPr>
          <a:xfrm>
            <a:off x="208165" y="1241854"/>
            <a:ext cx="2141650" cy="5016758"/>
          </a:xfrm>
          <a:prstGeom prst="rect">
            <a:avLst/>
          </a:prstGeom>
          <a:noFill/>
        </p:spPr>
        <p:txBody>
          <a:bodyPr wrap="square" rtlCol="0">
            <a:spAutoFit/>
          </a:bodyPr>
          <a:lstStyle/>
          <a:p>
            <a:pPr marL="285750" indent="-285750">
              <a:buFont typeface="Arial" panose="020B0604020202020204" pitchFamily="34" charset="0"/>
              <a:buChar char="•"/>
            </a:pPr>
            <a:r>
              <a:rPr lang="de-DE" sz="1600" dirty="0"/>
              <a:t>Fachbegriffe</a:t>
            </a:r>
          </a:p>
          <a:p>
            <a:pPr marL="285750" indent="-285750">
              <a:buFont typeface="Arial" panose="020B0604020202020204" pitchFamily="34" charset="0"/>
              <a:buChar char="•"/>
            </a:pPr>
            <a:r>
              <a:rPr lang="de-DE" sz="1600" dirty="0"/>
              <a:t>Begriffe, deren Fach- und alltagssprachliche Bedeutung voneinander abweichen (</a:t>
            </a:r>
            <a:r>
              <a:rPr lang="de-DE" sz="1600" i="1" dirty="0"/>
              <a:t>der Stoff; reagieren</a:t>
            </a:r>
            <a:r>
              <a:rPr lang="de-DE" sz="1600" dirty="0"/>
              <a:t>)</a:t>
            </a:r>
          </a:p>
          <a:p>
            <a:pPr marL="285750" indent="-285750">
              <a:buFont typeface="Arial" panose="020B0604020202020204" pitchFamily="34" charset="0"/>
              <a:buChar char="•"/>
            </a:pPr>
            <a:r>
              <a:rPr lang="de-DE" sz="1600" dirty="0"/>
              <a:t>fachspezifische Nomen-Komposita</a:t>
            </a:r>
          </a:p>
          <a:p>
            <a:pPr marL="285750" indent="-285750">
              <a:buFont typeface="Arial" panose="020B0604020202020204" pitchFamily="34" charset="0"/>
              <a:buChar char="•"/>
            </a:pPr>
            <a:r>
              <a:rPr lang="de-DE" sz="1600" dirty="0"/>
              <a:t>fachspezifische Verbindungen von Nomen &amp; Präpositionen (</a:t>
            </a:r>
            <a:r>
              <a:rPr lang="de-DE" sz="1600" i="1" dirty="0"/>
              <a:t>reagieren zu/miteinander</a:t>
            </a:r>
            <a:r>
              <a:rPr lang="de-DE" sz="1600" dirty="0"/>
              <a:t>)</a:t>
            </a:r>
          </a:p>
          <a:p>
            <a:pPr marL="285750" indent="-285750">
              <a:buFont typeface="Arial" panose="020B0604020202020204" pitchFamily="34" charset="0"/>
              <a:buChar char="•"/>
            </a:pPr>
            <a:r>
              <a:rPr lang="de-DE" sz="1600" dirty="0"/>
              <a:t>fachspezifische Darstellungsformen (das Reaktionsschema)</a:t>
            </a:r>
          </a:p>
        </p:txBody>
      </p:sp>
      <p:cxnSp>
        <p:nvCxnSpPr>
          <p:cNvPr id="46" name="Gerader Verbinder 45"/>
          <p:cNvCxnSpPr/>
          <p:nvPr/>
        </p:nvCxnSpPr>
        <p:spPr>
          <a:xfrm>
            <a:off x="4067944" y="5805264"/>
            <a:ext cx="756084" cy="0"/>
          </a:xfrm>
          <a:prstGeom prst="line">
            <a:avLst/>
          </a:prstGeom>
          <a:ln w="28575"/>
        </p:spPr>
        <p:style>
          <a:lnRef idx="1">
            <a:schemeClr val="accent4"/>
          </a:lnRef>
          <a:fillRef idx="0">
            <a:schemeClr val="accent4"/>
          </a:fillRef>
          <a:effectRef idx="0">
            <a:schemeClr val="accent4"/>
          </a:effectRef>
          <a:fontRef idx="minor">
            <a:schemeClr val="tx1"/>
          </a:fontRef>
        </p:style>
      </p:cxnSp>
      <p:sp>
        <p:nvSpPr>
          <p:cNvPr id="17" name="Fußzeilenplatzhalter 4"/>
          <p:cNvSpPr txBox="1">
            <a:spLocks/>
          </p:cNvSpPr>
          <p:nvPr/>
        </p:nvSpPr>
        <p:spPr bwMode="auto">
          <a:xfrm>
            <a:off x="295941" y="6353813"/>
            <a:ext cx="197180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Anne Wernicke</a:t>
            </a:r>
          </a:p>
        </p:txBody>
      </p:sp>
      <p:pic>
        <p:nvPicPr>
          <p:cNvPr id="18" name="Grafik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43" y="6385919"/>
            <a:ext cx="855927" cy="300912"/>
          </a:xfrm>
          <a:prstGeom prst="rect">
            <a:avLst/>
          </a:prstGeom>
        </p:spPr>
      </p:pic>
    </p:spTree>
    <p:extLst>
      <p:ext uri="{BB962C8B-B14F-4D97-AF65-F5344CB8AC3E}">
        <p14:creationId xmlns:p14="http://schemas.microsoft.com/office/powerpoint/2010/main" val="1409224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816" y="260647"/>
            <a:ext cx="6003123" cy="720081"/>
          </a:xfrm>
        </p:spPr>
        <p:txBody>
          <a:bodyPr>
            <a:normAutofit fontScale="90000"/>
          </a:bodyPr>
          <a:lstStyle/>
          <a:p>
            <a:pPr algn="r"/>
            <a:r>
              <a:rPr lang="de-DE" sz="2520" b="1" dirty="0"/>
              <a:t>Ergebnisse einiger empirischer Studien im englisch- und deutschsprachigen Raum</a:t>
            </a:r>
          </a:p>
        </p:txBody>
      </p:sp>
      <p:sp>
        <p:nvSpPr>
          <p:cNvPr id="3" name="Inhaltsplatzhalter 2"/>
          <p:cNvSpPr>
            <a:spLocks noGrp="1"/>
          </p:cNvSpPr>
          <p:nvPr>
            <p:ph idx="1"/>
          </p:nvPr>
        </p:nvSpPr>
        <p:spPr>
          <a:xfrm>
            <a:off x="457201" y="1196752"/>
            <a:ext cx="8228014" cy="5262299"/>
          </a:xfrm>
        </p:spPr>
        <p:txBody>
          <a:bodyPr>
            <a:noAutofit/>
          </a:bodyPr>
          <a:lstStyle/>
          <a:p>
            <a:pPr>
              <a:lnSpc>
                <a:spcPct val="100000"/>
              </a:lnSpc>
            </a:pPr>
            <a:r>
              <a:rPr lang="de-DE" sz="1980" dirty="0"/>
              <a:t>Brown/</a:t>
            </a:r>
            <a:r>
              <a:rPr lang="de-DE" sz="1980" dirty="0" err="1"/>
              <a:t>Ryoo</a:t>
            </a:r>
            <a:r>
              <a:rPr lang="de-DE" sz="1980" dirty="0"/>
              <a:t> (2008): „Erst das Phänomen erkunden, dann die dazugehörige Fachsprache vermitteln.“</a:t>
            </a:r>
          </a:p>
          <a:p>
            <a:pPr>
              <a:lnSpc>
                <a:spcPct val="100000"/>
              </a:lnSpc>
            </a:pPr>
            <a:r>
              <a:rPr lang="de-DE" sz="1980" dirty="0"/>
              <a:t>Patterson (2001): „Sprachliche Hilfen können sprachschwachen </a:t>
            </a:r>
            <a:r>
              <a:rPr lang="de-DE" sz="1980" dirty="0" err="1"/>
              <a:t>SuS</a:t>
            </a:r>
            <a:r>
              <a:rPr lang="de-DE" sz="1980" dirty="0"/>
              <a:t> als Brücke zu höheren fachlichen Kognitionsstufen dienen.“</a:t>
            </a:r>
          </a:p>
          <a:p>
            <a:pPr>
              <a:lnSpc>
                <a:spcPct val="100000"/>
              </a:lnSpc>
            </a:pPr>
            <a:r>
              <a:rPr lang="de-DE" sz="1980" dirty="0" err="1"/>
              <a:t>Bulgren</a:t>
            </a:r>
            <a:r>
              <a:rPr lang="de-DE" sz="1980" dirty="0"/>
              <a:t> et al. (2002): „Sprachliche Routinen unterstützen ‘mittelstarke` und leistungsschwache </a:t>
            </a:r>
            <a:r>
              <a:rPr lang="de-DE" sz="1980" dirty="0" err="1"/>
              <a:t>SuS</a:t>
            </a:r>
            <a:r>
              <a:rPr lang="de-DE" sz="1980" dirty="0"/>
              <a:t> bei der Aneignung fachlicher Inhalte.“</a:t>
            </a:r>
          </a:p>
          <a:p>
            <a:pPr marL="411526" lvl="1" indent="0">
              <a:lnSpc>
                <a:spcPct val="100000"/>
              </a:lnSpc>
              <a:buNone/>
            </a:pPr>
            <a:r>
              <a:rPr lang="de-DE" sz="1800" dirty="0"/>
              <a:t> „Ihnen ermöglicht der Erwerb der sprachlichen Routinen einen deutlich größeren fachlichen und sprachlichen Leistungszuwachs. Offensichtlich gelingt es ihnen eher, sachgemäß zu vergleichen und die hierfür notwendigen Informationen zu sammeln und fachlich korrekt zu kategorisieren, wenn sie sich dabei an feste sprachliche Abfolgen und Muster halten können.“ (</a:t>
            </a:r>
            <a:r>
              <a:rPr lang="de-DE" sz="1800" dirty="0" err="1"/>
              <a:t>Beese</a:t>
            </a:r>
            <a:r>
              <a:rPr lang="de-DE" sz="1800" dirty="0"/>
              <a:t>/</a:t>
            </a:r>
            <a:r>
              <a:rPr lang="de-DE" sz="1800" dirty="0" err="1"/>
              <a:t>Benholz</a:t>
            </a:r>
            <a:r>
              <a:rPr lang="de-DE" sz="1800" dirty="0"/>
              <a:t> 2013: 46)</a:t>
            </a:r>
          </a:p>
          <a:p>
            <a:pPr>
              <a:lnSpc>
                <a:spcPct val="100000"/>
              </a:lnSpc>
            </a:pPr>
            <a:r>
              <a:rPr lang="de-DE" sz="1980" dirty="0" err="1"/>
              <a:t>Agel</a:t>
            </a:r>
            <a:r>
              <a:rPr lang="de-DE" sz="1980" dirty="0"/>
              <a:t> et al. (2011): „Ein systematischer Aufbau schriftlicher fachsprachlicher Kompetenzen dient als Gerüst für fachliche Konzeptbildung und die Wahl des Sprachregisters“</a:t>
            </a:r>
          </a:p>
        </p:txBody>
      </p:sp>
      <p:sp>
        <p:nvSpPr>
          <p:cNvPr id="4" name="Textfeld 3"/>
          <p:cNvSpPr txBox="1"/>
          <p:nvPr/>
        </p:nvSpPr>
        <p:spPr>
          <a:xfrm>
            <a:off x="6612212" y="6459051"/>
            <a:ext cx="2073003" cy="261610"/>
          </a:xfrm>
          <a:prstGeom prst="rect">
            <a:avLst/>
          </a:prstGeom>
          <a:solidFill>
            <a:schemeClr val="bg1"/>
          </a:solidFill>
        </p:spPr>
        <p:txBody>
          <a:bodyPr wrap="none" rtlCol="0">
            <a:spAutoFit/>
          </a:bodyPr>
          <a:lstStyle/>
          <a:p>
            <a:r>
              <a:rPr lang="de-DE" sz="1100" dirty="0">
                <a:latin typeface="Arial" panose="020B0604020202020204" pitchFamily="34" charset="0"/>
                <a:cs typeface="Arial" panose="020B0604020202020204" pitchFamily="34" charset="0"/>
              </a:rPr>
              <a:t>(vgl. </a:t>
            </a:r>
            <a:r>
              <a:rPr lang="de-DE" sz="1100" dirty="0" err="1">
                <a:latin typeface="Arial" panose="020B0604020202020204" pitchFamily="34" charset="0"/>
                <a:cs typeface="Arial" panose="020B0604020202020204" pitchFamily="34" charset="0"/>
              </a:rPr>
              <a:t>Beese</a:t>
            </a:r>
            <a:r>
              <a:rPr lang="de-DE" sz="1100" dirty="0">
                <a:latin typeface="Arial" panose="020B0604020202020204" pitchFamily="34" charset="0"/>
                <a:cs typeface="Arial" panose="020B0604020202020204" pitchFamily="34" charset="0"/>
              </a:rPr>
              <a:t>/</a:t>
            </a:r>
            <a:r>
              <a:rPr lang="de-DE" sz="1100" dirty="0" err="1">
                <a:latin typeface="Arial" panose="020B0604020202020204" pitchFamily="34" charset="0"/>
                <a:cs typeface="Arial" panose="020B0604020202020204" pitchFamily="34" charset="0"/>
              </a:rPr>
              <a:t>Benholz</a:t>
            </a:r>
            <a:r>
              <a:rPr lang="de-DE" sz="1100" dirty="0">
                <a:latin typeface="Arial" panose="020B0604020202020204" pitchFamily="34" charset="0"/>
                <a:cs typeface="Arial" panose="020B0604020202020204" pitchFamily="34" charset="0"/>
              </a:rPr>
              <a:t> 2013: 38)</a:t>
            </a:r>
          </a:p>
        </p:txBody>
      </p:sp>
      <p:sp>
        <p:nvSpPr>
          <p:cNvPr id="6" name="Foliennummernplatzhalter 5"/>
          <p:cNvSpPr>
            <a:spLocks noGrp="1"/>
          </p:cNvSpPr>
          <p:nvPr>
            <p:ph type="sldNum" sz="quarter" idx="12"/>
          </p:nvPr>
        </p:nvSpPr>
        <p:spPr/>
        <p:txBody>
          <a:bodyPr/>
          <a:lstStyle/>
          <a:p>
            <a:pPr>
              <a:defRPr/>
            </a:pPr>
            <a:fld id="{68EB983F-8B0B-4AF9-B95F-82DF6E329D7A}" type="slidenum">
              <a:rPr lang="de-DE" smtClean="0"/>
              <a:t>6</a:t>
            </a:fld>
            <a:endParaRPr lang="de-DE"/>
          </a:p>
        </p:txBody>
      </p:sp>
      <p:sp>
        <p:nvSpPr>
          <p:cNvPr id="7" name="Fußzeilenplatzhalter 4"/>
          <p:cNvSpPr txBox="1">
            <a:spLocks/>
          </p:cNvSpPr>
          <p:nvPr/>
        </p:nvSpPr>
        <p:spPr bwMode="auto">
          <a:xfrm>
            <a:off x="295941" y="6597352"/>
            <a:ext cx="1899795" cy="165106"/>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Anne Wernicke</a:t>
            </a:r>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1" y="6518239"/>
            <a:ext cx="694667" cy="244219"/>
          </a:xfrm>
          <a:prstGeom prst="rect">
            <a:avLst/>
          </a:prstGeom>
        </p:spPr>
      </p:pic>
    </p:spTree>
    <p:extLst>
      <p:ext uri="{BB962C8B-B14F-4D97-AF65-F5344CB8AC3E}">
        <p14:creationId xmlns:p14="http://schemas.microsoft.com/office/powerpoint/2010/main" val="1480792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Potenziale der </a:t>
            </a:r>
            <a:r>
              <a:rPr lang="de-DE" dirty="0" err="1"/>
              <a:t>Digitalität</a:t>
            </a:r>
            <a:r>
              <a:rPr lang="de-DE" dirty="0"/>
              <a:t> für den sprachsensiblen Fachunterricht</a:t>
            </a:r>
          </a:p>
        </p:txBody>
      </p:sp>
      <p:sp>
        <p:nvSpPr>
          <p:cNvPr id="3" name="Textplatzhalter 2"/>
          <p:cNvSpPr>
            <a:spLocks noGrp="1"/>
          </p:cNvSpPr>
          <p:nvPr>
            <p:ph type="body" idx="1"/>
          </p:nvPr>
        </p:nvSpPr>
        <p:spPr/>
        <p:txBody>
          <a:bodyPr/>
          <a:lstStyle/>
          <a:p>
            <a:endParaRPr lang="de-DE" dirty="0"/>
          </a:p>
          <a:p>
            <a:r>
              <a:rPr lang="de-DE" dirty="0"/>
              <a:t>Input Teil 2</a:t>
            </a:r>
          </a:p>
        </p:txBody>
      </p:sp>
      <p:sp>
        <p:nvSpPr>
          <p:cNvPr id="4" name="Foliennummernplatzhalter 3"/>
          <p:cNvSpPr>
            <a:spLocks noGrp="1"/>
          </p:cNvSpPr>
          <p:nvPr>
            <p:ph type="sldNum" sz="quarter" idx="12"/>
          </p:nvPr>
        </p:nvSpPr>
        <p:spPr/>
        <p:txBody>
          <a:bodyPr/>
          <a:lstStyle/>
          <a:p>
            <a:pPr>
              <a:defRPr/>
            </a:pPr>
            <a:fld id="{68EB983F-8B0B-4AF9-B95F-82DF6E329D7A}" type="slidenum">
              <a:rPr lang="de-DE" smtClean="0"/>
              <a:t>7</a:t>
            </a:fld>
            <a:endParaRPr lang="de-DE"/>
          </a:p>
        </p:txBody>
      </p:sp>
      <p:sp>
        <p:nvSpPr>
          <p:cNvPr id="6" name="Fußzeilenplatzhalter 4"/>
          <p:cNvSpPr txBox="1">
            <a:spLocks/>
          </p:cNvSpPr>
          <p:nvPr/>
        </p:nvSpPr>
        <p:spPr bwMode="auto">
          <a:xfrm>
            <a:off x="295941" y="6353813"/>
            <a:ext cx="305192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 &amp; Anne Wernicke</a:t>
            </a:r>
          </a:p>
        </p:txBody>
      </p:sp>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543" y="6385919"/>
            <a:ext cx="855927" cy="300912"/>
          </a:xfrm>
          <a:prstGeom prst="rect">
            <a:avLst/>
          </a:prstGeom>
        </p:spPr>
      </p:pic>
    </p:spTree>
    <p:extLst>
      <p:ext uri="{BB962C8B-B14F-4D97-AF65-F5344CB8AC3E}">
        <p14:creationId xmlns:p14="http://schemas.microsoft.com/office/powerpoint/2010/main" val="2410372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bwMode="auto">
          <a:xfrm>
            <a:off x="2987824" y="188640"/>
            <a:ext cx="5832648" cy="9361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09" tIns="41154" rIns="82309" bIns="41154" numCol="1" rtlCol="0" anchor="t" anchorCtr="0" compatLnSpc="1">
            <a:prstTxWarp prst="textNoShape">
              <a:avLst/>
            </a:prstTxWarp>
            <a:normAutofit fontScale="90000"/>
          </a:bodyPr>
          <a:lstStyle/>
          <a:p>
            <a:r>
              <a:rPr lang="de-DE" altLang="de-DE" sz="3240" b="1" dirty="0">
                <a:ea typeface="Geneva" pitchFamily="-112" charset="-128"/>
              </a:rPr>
              <a:t>Sprachsensibler Fachunterricht nach dem </a:t>
            </a:r>
            <a:r>
              <a:rPr lang="de-DE" altLang="de-DE" sz="3240" b="1" i="1" dirty="0" err="1">
                <a:ea typeface="Geneva" pitchFamily="-112" charset="-128"/>
              </a:rPr>
              <a:t>Scaffolding</a:t>
            </a:r>
            <a:r>
              <a:rPr lang="de-DE" altLang="de-DE" sz="3240" b="1" dirty="0">
                <a:ea typeface="Geneva" pitchFamily="-112" charset="-128"/>
              </a:rPr>
              <a:t>-Prinzip </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2962219308"/>
              </p:ext>
            </p:extLst>
          </p:nvPr>
        </p:nvGraphicFramePr>
        <p:xfrm>
          <a:off x="245864" y="3429000"/>
          <a:ext cx="8568951" cy="250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hteck 1"/>
          <p:cNvSpPr/>
          <p:nvPr/>
        </p:nvSpPr>
        <p:spPr>
          <a:xfrm>
            <a:off x="245864" y="1412776"/>
            <a:ext cx="8568952" cy="1515800"/>
          </a:xfrm>
          <a:prstGeom prst="rect">
            <a:avLst/>
          </a:prstGeom>
          <a:solidFill>
            <a:srgbClr val="DFE4F2"/>
          </a:solidFill>
        </p:spPr>
        <p:txBody>
          <a:bodyPr wrap="square">
            <a:spAutoFit/>
          </a:bodyPr>
          <a:lstStyle/>
          <a:p>
            <a:pPr marL="285750" indent="-285750">
              <a:spcAft>
                <a:spcPts val="333"/>
              </a:spcAft>
              <a:buFont typeface="Arial" panose="020B0604020202020204" pitchFamily="34" charset="0"/>
              <a:buChar char="•"/>
            </a:pPr>
            <a:r>
              <a:rPr lang="de-DE" u="sng" dirty="0"/>
              <a:t>vorübergehende</a:t>
            </a:r>
            <a:r>
              <a:rPr lang="de-DE" dirty="0"/>
              <a:t> Hilfestellung/temporäre Unterstützung, mit der die Distanz zwischen bereits Erlerntem und noch zu Erwerbenden überbrückt wird (vgl. </a:t>
            </a:r>
            <a:r>
              <a:rPr lang="de-DE" dirty="0" err="1"/>
              <a:t>Vygotsky</a:t>
            </a:r>
            <a:r>
              <a:rPr lang="de-DE" dirty="0"/>
              <a:t>: </a:t>
            </a:r>
            <a:r>
              <a:rPr lang="de-DE" i="1" dirty="0"/>
              <a:t>Zone der nächsten Entwicklung</a:t>
            </a:r>
            <a:r>
              <a:rPr lang="de-DE" dirty="0"/>
              <a:t>)</a:t>
            </a:r>
          </a:p>
          <a:p>
            <a:pPr marL="285750" indent="-285750">
              <a:spcAft>
                <a:spcPts val="333"/>
              </a:spcAft>
              <a:buFont typeface="Arial" panose="020B0604020202020204" pitchFamily="34" charset="0"/>
              <a:buChar char="•"/>
            </a:pPr>
            <a:r>
              <a:rPr lang="de-DE" dirty="0"/>
              <a:t>„Lernende sollen [...] dazu gebracht werden, anspruchsvollere Aufgaben zu lösen als solche, die sie allein bewältigen können.“ (</a:t>
            </a:r>
            <a:r>
              <a:rPr lang="de-DE" dirty="0" err="1"/>
              <a:t>Kniffka</a:t>
            </a:r>
            <a:r>
              <a:rPr lang="de-DE" dirty="0"/>
              <a:t> 2010: 1) </a:t>
            </a:r>
          </a:p>
        </p:txBody>
      </p:sp>
      <p:sp>
        <p:nvSpPr>
          <p:cNvPr id="3" name="Ellipse 2"/>
          <p:cNvSpPr/>
          <p:nvPr/>
        </p:nvSpPr>
        <p:spPr>
          <a:xfrm>
            <a:off x="4499992" y="4653136"/>
            <a:ext cx="2160240" cy="144016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Ellipse 2">
            <a:extLst>
              <a:ext uri="{FF2B5EF4-FFF2-40B4-BE49-F238E27FC236}">
                <a16:creationId xmlns:a16="http://schemas.microsoft.com/office/drawing/2014/main" id="{C1B6CDA2-54B8-6D48-B066-8192116CE2CA}"/>
              </a:ext>
            </a:extLst>
          </p:cNvPr>
          <p:cNvSpPr/>
          <p:nvPr/>
        </p:nvSpPr>
        <p:spPr>
          <a:xfrm>
            <a:off x="6688016" y="4681075"/>
            <a:ext cx="2160240" cy="144016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Abgerundetes Rechteck 3">
            <a:extLst>
              <a:ext uri="{FF2B5EF4-FFF2-40B4-BE49-F238E27FC236}">
                <a16:creationId xmlns:a16="http://schemas.microsoft.com/office/drawing/2014/main" id="{CDDF3C60-5856-C248-A6C2-9EC30471CF2F}"/>
              </a:ext>
            </a:extLst>
          </p:cNvPr>
          <p:cNvSpPr/>
          <p:nvPr/>
        </p:nvSpPr>
        <p:spPr>
          <a:xfrm>
            <a:off x="245864" y="6309320"/>
            <a:ext cx="6414368"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Makroscaffolding</a:t>
            </a:r>
            <a:endParaRPr lang="de-DE" b="1" dirty="0"/>
          </a:p>
        </p:txBody>
      </p:sp>
      <p:sp>
        <p:nvSpPr>
          <p:cNvPr id="8" name="Abgerundetes Rechteck 7">
            <a:extLst>
              <a:ext uri="{FF2B5EF4-FFF2-40B4-BE49-F238E27FC236}">
                <a16:creationId xmlns:a16="http://schemas.microsoft.com/office/drawing/2014/main" id="{3DAA6D84-62C8-3E42-9550-B51B1058CBFE}"/>
              </a:ext>
            </a:extLst>
          </p:cNvPr>
          <p:cNvSpPr/>
          <p:nvPr/>
        </p:nvSpPr>
        <p:spPr>
          <a:xfrm>
            <a:off x="6876256" y="6304887"/>
            <a:ext cx="1938559"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err="1"/>
              <a:t>Mikroscaffolding</a:t>
            </a:r>
            <a:endParaRPr lang="de-DE" b="1" dirty="0"/>
          </a:p>
        </p:txBody>
      </p:sp>
      <p:sp>
        <p:nvSpPr>
          <p:cNvPr id="9" name="Foliennummernplatzhalter 8"/>
          <p:cNvSpPr>
            <a:spLocks noGrp="1"/>
          </p:cNvSpPr>
          <p:nvPr>
            <p:ph type="sldNum" sz="quarter" idx="12"/>
          </p:nvPr>
        </p:nvSpPr>
        <p:spPr/>
        <p:txBody>
          <a:bodyPr/>
          <a:lstStyle/>
          <a:p>
            <a:pPr>
              <a:defRPr/>
            </a:pPr>
            <a:fld id="{68EB983F-8B0B-4AF9-B95F-82DF6E329D7A}" type="slidenum">
              <a:rPr lang="de-DE" smtClean="0"/>
              <a:t>8</a:t>
            </a:fld>
            <a:endParaRPr lang="de-DE"/>
          </a:p>
        </p:txBody>
      </p:sp>
      <p:sp>
        <p:nvSpPr>
          <p:cNvPr id="11" name="Fußzeilenplatzhalter 4"/>
          <p:cNvSpPr txBox="1">
            <a:spLocks/>
          </p:cNvSpPr>
          <p:nvPr/>
        </p:nvSpPr>
        <p:spPr bwMode="auto">
          <a:xfrm rot="16200000">
            <a:off x="8027451" y="3305707"/>
            <a:ext cx="1846733" cy="365125"/>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r">
              <a:defRPr/>
            </a:pPr>
            <a:r>
              <a:rPr lang="de-DE" sz="1100" dirty="0">
                <a:solidFill>
                  <a:schemeClr val="tx1">
                    <a:lumMod val="50000"/>
                    <a:lumOff val="50000"/>
                  </a:schemeClr>
                </a:solidFill>
              </a:rPr>
              <a:t>Janna Gutenberg</a:t>
            </a:r>
          </a:p>
        </p:txBody>
      </p:sp>
      <p:pic>
        <p:nvPicPr>
          <p:cNvPr id="12" name="Grafik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8570749" y="3985097"/>
            <a:ext cx="855927" cy="300912"/>
          </a:xfrm>
          <a:prstGeom prst="rect">
            <a:avLst/>
          </a:prstGeom>
        </p:spPr>
      </p:pic>
    </p:spTree>
    <p:extLst>
      <p:ext uri="{BB962C8B-B14F-4D97-AF65-F5344CB8AC3E}">
        <p14:creationId xmlns:p14="http://schemas.microsoft.com/office/powerpoint/2010/main" val="359849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animBg="1"/>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A1DB41C-C42E-BC45-8D48-AD0646E82B76}"/>
              </a:ext>
            </a:extLst>
          </p:cNvPr>
          <p:cNvSpPr>
            <a:spLocks noGrp="1"/>
          </p:cNvSpPr>
          <p:nvPr>
            <p:ph type="sldNum" sz="quarter" idx="12"/>
          </p:nvPr>
        </p:nvSpPr>
        <p:spPr/>
        <p:txBody>
          <a:bodyPr/>
          <a:lstStyle/>
          <a:p>
            <a:pPr>
              <a:defRPr/>
            </a:pPr>
            <a:fld id="{68EB983F-8B0B-4AF9-B95F-82DF6E329D7A}" type="slidenum">
              <a:rPr lang="de-DE" smtClean="0"/>
              <a:t>9</a:t>
            </a:fld>
            <a:endParaRPr lang="de-DE" dirty="0"/>
          </a:p>
        </p:txBody>
      </p:sp>
      <p:sp>
        <p:nvSpPr>
          <p:cNvPr id="4" name="Titel 3">
            <a:extLst>
              <a:ext uri="{FF2B5EF4-FFF2-40B4-BE49-F238E27FC236}">
                <a16:creationId xmlns:a16="http://schemas.microsoft.com/office/drawing/2014/main" id="{3190A988-335B-F54D-A54F-2A7ECC7912AF}"/>
              </a:ext>
            </a:extLst>
          </p:cNvPr>
          <p:cNvSpPr>
            <a:spLocks noGrp="1"/>
          </p:cNvSpPr>
          <p:nvPr>
            <p:ph type="title"/>
          </p:nvPr>
        </p:nvSpPr>
        <p:spPr/>
        <p:txBody>
          <a:bodyPr/>
          <a:lstStyle/>
          <a:p>
            <a:pPr algn="r"/>
            <a:r>
              <a:rPr lang="de-DE" dirty="0"/>
              <a:t>Gestaltung sprachsensiblen Fachunterrichts </a:t>
            </a:r>
            <a:r>
              <a:rPr lang="de-DE" sz="2000" dirty="0"/>
              <a:t>(Kniffka, 2012)</a:t>
            </a:r>
            <a:endParaRPr lang="de-DE" dirty="0"/>
          </a:p>
        </p:txBody>
      </p:sp>
      <p:sp>
        <p:nvSpPr>
          <p:cNvPr id="5" name="Abgerundetes Rechteck 4">
            <a:extLst>
              <a:ext uri="{FF2B5EF4-FFF2-40B4-BE49-F238E27FC236}">
                <a16:creationId xmlns:a16="http://schemas.microsoft.com/office/drawing/2014/main" id="{A38E2541-8FFA-E441-ABA4-EB9C5454DDD6}"/>
              </a:ext>
            </a:extLst>
          </p:cNvPr>
          <p:cNvSpPr/>
          <p:nvPr/>
        </p:nvSpPr>
        <p:spPr bwMode="auto">
          <a:xfrm>
            <a:off x="175684" y="1057342"/>
            <a:ext cx="3693796" cy="696113"/>
          </a:xfrm>
          <a:prstGeom prst="roundRect">
            <a:avLst>
              <a:gd name="adj" fmla="val 16667"/>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dirty="0">
                <a:solidFill>
                  <a:schemeClr val="tx1"/>
                </a:solidFill>
              </a:rPr>
              <a:t>In der Unterrichtsplanung</a:t>
            </a:r>
          </a:p>
          <a:p>
            <a:pPr algn="ctr">
              <a:defRPr/>
            </a:pPr>
            <a:r>
              <a:rPr lang="de-DE" b="1" dirty="0">
                <a:solidFill>
                  <a:schemeClr val="tx1"/>
                </a:solidFill>
              </a:rPr>
              <a:t>(</a:t>
            </a:r>
            <a:r>
              <a:rPr lang="de-DE" b="1" dirty="0" err="1">
                <a:solidFill>
                  <a:schemeClr val="tx1"/>
                </a:solidFill>
              </a:rPr>
              <a:t>Makroscaffolding</a:t>
            </a:r>
            <a:r>
              <a:rPr lang="de-DE" b="1" dirty="0">
                <a:solidFill>
                  <a:schemeClr val="tx1"/>
                </a:solidFill>
              </a:rPr>
              <a:t>)</a:t>
            </a:r>
            <a:endParaRPr b="1" dirty="0">
              <a:solidFill>
                <a:schemeClr val="tx1"/>
              </a:solidFill>
            </a:endParaRPr>
          </a:p>
        </p:txBody>
      </p:sp>
      <p:sp>
        <p:nvSpPr>
          <p:cNvPr id="6" name="Abgerundetes Rechteck 5">
            <a:extLst>
              <a:ext uri="{FF2B5EF4-FFF2-40B4-BE49-F238E27FC236}">
                <a16:creationId xmlns:a16="http://schemas.microsoft.com/office/drawing/2014/main" id="{BBA6CC15-E27B-264C-93B4-568AE7AECF58}"/>
              </a:ext>
            </a:extLst>
          </p:cNvPr>
          <p:cNvSpPr/>
          <p:nvPr/>
        </p:nvSpPr>
        <p:spPr bwMode="auto">
          <a:xfrm>
            <a:off x="5046517" y="1057342"/>
            <a:ext cx="3693796" cy="696113"/>
          </a:xfrm>
          <a:prstGeom prst="roundRect">
            <a:avLst>
              <a:gd name="adj" fmla="val 16667"/>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b="1" dirty="0">
                <a:solidFill>
                  <a:schemeClr val="tx1"/>
                </a:solidFill>
              </a:rPr>
              <a:t>In der Unterrichtsinteraktion (</a:t>
            </a:r>
            <a:r>
              <a:rPr lang="de-DE" b="1" dirty="0" err="1">
                <a:solidFill>
                  <a:schemeClr val="tx1"/>
                </a:solidFill>
              </a:rPr>
              <a:t>Mikroscaffolding</a:t>
            </a:r>
            <a:r>
              <a:rPr lang="de-DE" b="1" dirty="0">
                <a:solidFill>
                  <a:schemeClr val="tx1"/>
                </a:solidFill>
              </a:rPr>
              <a:t>)</a:t>
            </a:r>
            <a:endParaRPr b="1" dirty="0">
              <a:solidFill>
                <a:schemeClr val="tx1"/>
              </a:solidFill>
            </a:endParaRPr>
          </a:p>
        </p:txBody>
      </p:sp>
      <p:sp>
        <p:nvSpPr>
          <p:cNvPr id="8" name="Abgerundetes Rechteck 7">
            <a:extLst>
              <a:ext uri="{FF2B5EF4-FFF2-40B4-BE49-F238E27FC236}">
                <a16:creationId xmlns:a16="http://schemas.microsoft.com/office/drawing/2014/main" id="{095047D2-E314-994F-8AE9-FE6F0991A09C}"/>
              </a:ext>
            </a:extLst>
          </p:cNvPr>
          <p:cNvSpPr/>
          <p:nvPr/>
        </p:nvSpPr>
        <p:spPr bwMode="auto">
          <a:xfrm>
            <a:off x="323526" y="2598935"/>
            <a:ext cx="3220279" cy="846783"/>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Zusatz- und Veranschaulichungsmaterial (z.B. Modelle oder Visualisierungen)</a:t>
            </a:r>
            <a:endParaRPr dirty="0">
              <a:solidFill>
                <a:schemeClr val="tx1"/>
              </a:solidFill>
            </a:endParaRPr>
          </a:p>
        </p:txBody>
      </p:sp>
      <p:sp>
        <p:nvSpPr>
          <p:cNvPr id="10" name="Abgerundetes Rechteck 9">
            <a:extLst>
              <a:ext uri="{FF2B5EF4-FFF2-40B4-BE49-F238E27FC236}">
                <a16:creationId xmlns:a16="http://schemas.microsoft.com/office/drawing/2014/main" id="{3944CE71-8292-B640-B851-5461C5C60F29}"/>
              </a:ext>
            </a:extLst>
          </p:cNvPr>
          <p:cNvSpPr/>
          <p:nvPr/>
        </p:nvSpPr>
        <p:spPr bwMode="auto">
          <a:xfrm>
            <a:off x="323526" y="3542992"/>
            <a:ext cx="3220279" cy="903397"/>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 Lern- und Arbeitsformen </a:t>
            </a:r>
            <a:r>
              <a:rPr lang="de-DE" sz="1600" dirty="0">
                <a:solidFill>
                  <a:schemeClr val="tx1"/>
                </a:solidFill>
                <a:sym typeface="Wingdings" pitchFamily="2" charset="2"/>
              </a:rPr>
              <a:t></a:t>
            </a:r>
            <a:r>
              <a:rPr lang="de-DE" sz="1600" dirty="0">
                <a:solidFill>
                  <a:schemeClr val="tx1"/>
                </a:solidFill>
              </a:rPr>
              <a:t> sprachlicher Austausch/sprachliches Handeln</a:t>
            </a:r>
          </a:p>
        </p:txBody>
      </p:sp>
      <p:sp>
        <p:nvSpPr>
          <p:cNvPr id="12" name="Abgerundetes Rechteck 11">
            <a:extLst>
              <a:ext uri="{FF2B5EF4-FFF2-40B4-BE49-F238E27FC236}">
                <a16:creationId xmlns:a16="http://schemas.microsoft.com/office/drawing/2014/main" id="{38EA80D8-2471-8E4E-8B4F-BBE8845D3849}"/>
              </a:ext>
            </a:extLst>
          </p:cNvPr>
          <p:cNvSpPr/>
          <p:nvPr/>
        </p:nvSpPr>
        <p:spPr bwMode="auto">
          <a:xfrm>
            <a:off x="5283275" y="2072419"/>
            <a:ext cx="3220279" cy="1014740"/>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Verlangsamung der Unterrichtsinteraktion</a:t>
            </a:r>
            <a:endParaRPr>
              <a:solidFill>
                <a:schemeClr val="tx1"/>
              </a:solidFill>
            </a:endParaRPr>
          </a:p>
        </p:txBody>
      </p:sp>
      <p:sp>
        <p:nvSpPr>
          <p:cNvPr id="13" name="Abgerundetes Rechteck 12">
            <a:extLst>
              <a:ext uri="{FF2B5EF4-FFF2-40B4-BE49-F238E27FC236}">
                <a16:creationId xmlns:a16="http://schemas.microsoft.com/office/drawing/2014/main" id="{0C12A93F-815E-9D4E-B63E-F704B29D04C9}"/>
              </a:ext>
            </a:extLst>
          </p:cNvPr>
          <p:cNvSpPr/>
          <p:nvPr/>
        </p:nvSpPr>
        <p:spPr bwMode="auto">
          <a:xfrm>
            <a:off x="5283274" y="3363826"/>
            <a:ext cx="3220279" cy="1014740"/>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Rekodierung von Lernendenäußerungen</a:t>
            </a:r>
          </a:p>
        </p:txBody>
      </p:sp>
      <p:sp>
        <p:nvSpPr>
          <p:cNvPr id="16" name="Abgerundetes Rechteck 15">
            <a:extLst>
              <a:ext uri="{FF2B5EF4-FFF2-40B4-BE49-F238E27FC236}">
                <a16:creationId xmlns:a16="http://schemas.microsoft.com/office/drawing/2014/main" id="{97C51590-1FB8-874F-BE32-1533F57C855F}"/>
              </a:ext>
            </a:extLst>
          </p:cNvPr>
          <p:cNvSpPr/>
          <p:nvPr/>
        </p:nvSpPr>
        <p:spPr bwMode="auto">
          <a:xfrm>
            <a:off x="323526" y="5686699"/>
            <a:ext cx="3220279" cy="803124"/>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Geeignete Darstellungsformen auswählen (z.B. als kontextuelle Hilfen für Zweitsprachlernende)</a:t>
            </a:r>
            <a:endParaRPr dirty="0">
              <a:solidFill>
                <a:schemeClr val="tx1"/>
              </a:solidFill>
            </a:endParaRPr>
          </a:p>
        </p:txBody>
      </p:sp>
      <p:sp>
        <p:nvSpPr>
          <p:cNvPr id="18" name="Abgerundetes Rechteck 17">
            <a:extLst>
              <a:ext uri="{FF2B5EF4-FFF2-40B4-BE49-F238E27FC236}">
                <a16:creationId xmlns:a16="http://schemas.microsoft.com/office/drawing/2014/main" id="{938D15FA-9683-A946-A8A9-7CB89FED09C7}"/>
              </a:ext>
            </a:extLst>
          </p:cNvPr>
          <p:cNvSpPr/>
          <p:nvPr/>
        </p:nvSpPr>
        <p:spPr bwMode="auto">
          <a:xfrm>
            <a:off x="323528" y="1947174"/>
            <a:ext cx="3220279" cy="508252"/>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(sprachliches) Vorwissen aktivieren</a:t>
            </a:r>
            <a:endParaRPr dirty="0">
              <a:solidFill>
                <a:schemeClr val="tx1"/>
              </a:solidFill>
            </a:endParaRPr>
          </a:p>
        </p:txBody>
      </p:sp>
      <p:sp>
        <p:nvSpPr>
          <p:cNvPr id="19" name="Abgerundetes Rechteck 18">
            <a:extLst>
              <a:ext uri="{FF2B5EF4-FFF2-40B4-BE49-F238E27FC236}">
                <a16:creationId xmlns:a16="http://schemas.microsoft.com/office/drawing/2014/main" id="{A16BDAA7-A0E0-664A-9FC7-ACC25D41982B}"/>
              </a:ext>
            </a:extLst>
          </p:cNvPr>
          <p:cNvSpPr/>
          <p:nvPr/>
        </p:nvSpPr>
        <p:spPr bwMode="auto">
          <a:xfrm>
            <a:off x="323526" y="4527545"/>
            <a:ext cx="3220279" cy="996843"/>
          </a:xfrm>
          <a:prstGeom prst="roundRect">
            <a:avLst>
              <a:gd name="adj" fmla="val 16667"/>
            </a:avLst>
          </a:prstGeom>
          <a:solidFill>
            <a:schemeClr val="accent3"/>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dirty="0">
                <a:solidFill>
                  <a:schemeClr val="tx1"/>
                </a:solidFill>
              </a:rPr>
              <a:t>Sprache anreichern, statt zu vereinfachen</a:t>
            </a:r>
            <a:endParaRPr dirty="0">
              <a:solidFill>
                <a:schemeClr val="tx1"/>
              </a:solidFill>
            </a:endParaRPr>
          </a:p>
        </p:txBody>
      </p:sp>
      <p:sp>
        <p:nvSpPr>
          <p:cNvPr id="14" name="Fußzeilenplatzhalter 4"/>
          <p:cNvSpPr txBox="1">
            <a:spLocks/>
          </p:cNvSpPr>
          <p:nvPr/>
        </p:nvSpPr>
        <p:spPr bwMode="auto">
          <a:xfrm>
            <a:off x="7588167" y="6525344"/>
            <a:ext cx="1152146" cy="161486"/>
          </a:xfrm>
          <a:prstGeom prst="rect">
            <a:avLst/>
          </a:prstGeom>
        </p:spPr>
        <p:txBody>
          <a:bodyPr vert="horz" lIns="91440" tIns="45720" rIns="91440" bIns="45720" rtlCol="0" anchor="ctr"/>
          <a:lstStyle>
            <a:defPPr>
              <a:defRPr lang="de-DE"/>
            </a:defPPr>
            <a:lvl1pPr marL="0" algn="ctr" defTabSz="914400">
              <a:defRPr sz="1200">
                <a:solidFill>
                  <a:schemeClr val="tx1">
                    <a:tint val="75000"/>
                  </a:schemeClr>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a:lstStyle>
          <a:p>
            <a:pPr algn="l">
              <a:defRPr/>
            </a:pPr>
            <a:r>
              <a:rPr lang="de-DE" sz="1100" dirty="0">
                <a:solidFill>
                  <a:schemeClr val="tx1">
                    <a:lumMod val="50000"/>
                    <a:lumOff val="50000"/>
                  </a:schemeClr>
                </a:solidFill>
              </a:rPr>
              <a:t>Janna Gutenberg</a:t>
            </a: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2240" y="6388457"/>
            <a:ext cx="855927" cy="300912"/>
          </a:xfrm>
          <a:prstGeom prst="rect">
            <a:avLst/>
          </a:prstGeom>
        </p:spPr>
      </p:pic>
    </p:spTree>
    <p:extLst>
      <p:ext uri="{BB962C8B-B14F-4D97-AF65-F5344CB8AC3E}">
        <p14:creationId xmlns:p14="http://schemas.microsoft.com/office/powerpoint/2010/main" val="388927327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0</TotalTime>
  <Words>2015</Words>
  <Application>Microsoft Office PowerPoint</Application>
  <DocSecurity>0</DocSecurity>
  <PresentationFormat>Bildschirmpräsentation (4:3)</PresentationFormat>
  <Paragraphs>228</Paragraphs>
  <Slides>18</Slides>
  <Notes>17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18</vt:i4>
      </vt:variant>
    </vt:vector>
  </HeadingPairs>
  <TitlesOfParts>
    <vt:vector size="23" baseType="lpstr">
      <vt:lpstr>Arial</vt:lpstr>
      <vt:lpstr>Calibri</vt:lpstr>
      <vt:lpstr>Geneva</vt:lpstr>
      <vt:lpstr>Wingdings</vt:lpstr>
      <vt:lpstr>Office</vt:lpstr>
      <vt:lpstr>PowerPoint-Präsentation</vt:lpstr>
      <vt:lpstr>Agenda</vt:lpstr>
      <vt:lpstr>Warum sollte Chemieunterricht sprachsensibel gestaltet werden?</vt:lpstr>
      <vt:lpstr>Sprache im Fach Chemie</vt:lpstr>
      <vt:lpstr>Sprache im Chemieunterricht</vt:lpstr>
      <vt:lpstr>Ergebnisse einiger empirischer Studien im englisch- und deutschsprachigen Raum</vt:lpstr>
      <vt:lpstr>Potenziale der Digitalität für den sprachsensiblen Fachunterricht</vt:lpstr>
      <vt:lpstr>Sprachsensibler Fachunterricht nach dem Scaffolding-Prinzip </vt:lpstr>
      <vt:lpstr>Gestaltung sprachsensiblen Fachunterrichts (Kniffka, 2012)</vt:lpstr>
      <vt:lpstr>Potenziale digitaler Texte für den sprachsensiblen Fachunterricht</vt:lpstr>
      <vt:lpstr>Digitale Textkompetenzen fördern (Frederking &amp; Krommer 2019)</vt:lpstr>
      <vt:lpstr>Sprachsensible Methoden im Chemieunterricht</vt:lpstr>
      <vt:lpstr>Beispiele für digitale Texte im Chemieunterricht</vt:lpstr>
      <vt:lpstr>Der Methodenpool für sprachsensiblen Fachunterricht</vt:lpstr>
      <vt:lpstr>Dashboards für digitale Umsetzungsmöglichkeiten der sprachsensiblen Methoden</vt:lpstr>
      <vt:lpstr>Beispiel: Brainstorming und Clustern mit Mural</vt:lpstr>
      <vt:lpstr>Digital umgesetzte sprachsensible Methoden im Chemieunterricht</vt:lpstr>
      <vt:lpstr>Literatur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Charlyn Lipke (ZLB)</dc:creator>
  <cp:keywords/>
  <dc:description/>
  <cp:lastModifiedBy>Anne Wernicke</cp:lastModifiedBy>
  <cp:revision>338</cp:revision>
  <dcterms:created xsi:type="dcterms:W3CDTF">2020-04-15T09:57:38Z</dcterms:created>
  <dcterms:modified xsi:type="dcterms:W3CDTF">2022-09-19T14:03:31Z</dcterms:modified>
  <cp:category/>
  <dc:identifier/>
  <cp:contentStatus/>
  <dc:language/>
  <cp:version/>
</cp:coreProperties>
</file>