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408" r:id="rId3"/>
    <p:sldId id="257" r:id="rId4"/>
    <p:sldId id="258" r:id="rId5"/>
    <p:sldId id="414" r:id="rId6"/>
    <p:sldId id="413" r:id="rId7"/>
    <p:sldId id="260" r:id="rId8"/>
    <p:sldId id="261" r:id="rId9"/>
    <p:sldId id="41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li" initials="E" lastIdx="1" clrIdx="0">
    <p:extLst>
      <p:ext uri="{19B8F6BF-5375-455C-9EA6-DF929625EA0E}">
        <p15:presenceInfo xmlns:p15="http://schemas.microsoft.com/office/powerpoint/2012/main" userId="El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5DC17A-9E07-4657-8939-B19C47E25E5D}" type="doc">
      <dgm:prSet loTypeId="urn:microsoft.com/office/officeart/2005/8/layout/hChevron3" loCatId="process" qsTypeId="urn:microsoft.com/office/officeart/2005/8/quickstyle/simple1" qsCatId="simple" csTypeId="urn:microsoft.com/office/officeart/2005/8/colors/accent3_3" csCatId="accent3" phldr="1"/>
      <dgm:spPr bwMode="auto"/>
    </dgm:pt>
    <dgm:pt modelId="{CBB6ACBF-F9C0-435B-96C8-720BD81D11A9}">
      <dgm:prSet phldrT="[Text]"/>
      <dgm:spPr bwMode="auto"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>
            <a:defRPr/>
          </a:pPr>
          <a:r>
            <a:rPr lang="de-DE" b="1" dirty="0">
              <a:solidFill>
                <a:schemeClr val="tx1"/>
              </a:solidFill>
            </a:rPr>
            <a:t>Capture </a:t>
          </a:r>
          <a:endParaRPr lang="de-DE" dirty="0">
            <a:solidFill>
              <a:schemeClr val="tx1"/>
            </a:solidFill>
          </a:endParaRPr>
        </a:p>
        <a:p>
          <a:pPr>
            <a:defRPr/>
          </a:pPr>
          <a:r>
            <a:rPr lang="de-DE" dirty="0">
              <a:solidFill>
                <a:schemeClr val="tx1"/>
              </a:solidFill>
            </a:rPr>
            <a:t>(Abscheidung von CO</a:t>
          </a:r>
          <a:r>
            <a:rPr lang="de-DE" baseline="-25000" dirty="0">
              <a:solidFill>
                <a:schemeClr val="tx1"/>
              </a:solidFill>
            </a:rPr>
            <a:t>2</a:t>
          </a:r>
          <a:r>
            <a:rPr lang="de-DE" dirty="0">
              <a:solidFill>
                <a:schemeClr val="tx1"/>
              </a:solidFill>
            </a:rPr>
            <a:t>)</a:t>
          </a:r>
        </a:p>
      </dgm:t>
    </dgm:pt>
    <dgm:pt modelId="{981973CA-D459-4408-B6F9-EAA64E249979}" type="parTrans" cxnId="{B050A91C-35D3-4EA2-97A7-4B7C84F1892E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73A0F89D-A2BC-48E9-A509-C8A4EC664CA9}" type="sibTrans" cxnId="{B050A91C-35D3-4EA2-97A7-4B7C84F1892E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BA767B05-86EE-4C9B-87A1-416AEEFA8E81}">
      <dgm:prSet phldrT="[Text]"/>
      <dgm:spPr bwMode="auto"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>
            <a:defRPr/>
          </a:pPr>
          <a:r>
            <a:rPr lang="de-DE" b="1" dirty="0">
              <a:solidFill>
                <a:schemeClr val="tx1"/>
              </a:solidFill>
            </a:rPr>
            <a:t>Transport</a:t>
          </a:r>
          <a:r>
            <a:rPr lang="de-DE" dirty="0">
              <a:solidFill>
                <a:schemeClr val="tx1"/>
              </a:solidFill>
            </a:rPr>
            <a:t> (Transport von CO</a:t>
          </a:r>
          <a:r>
            <a:rPr lang="de-DE" baseline="-25000" dirty="0">
              <a:solidFill>
                <a:schemeClr val="tx1"/>
              </a:solidFill>
            </a:rPr>
            <a:t>2</a:t>
          </a:r>
          <a:r>
            <a:rPr lang="de-DE" dirty="0">
              <a:solidFill>
                <a:schemeClr val="tx1"/>
              </a:solidFill>
            </a:rPr>
            <a:t>) </a:t>
          </a:r>
        </a:p>
      </dgm:t>
    </dgm:pt>
    <dgm:pt modelId="{7A4FFB1F-17CF-4B36-8973-7E34464D389A}" type="parTrans" cxnId="{433B137C-9C29-45FE-9702-7D22C61D6258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7441F8E2-A791-42AB-BF3F-ECE21FDE347D}" type="sibTrans" cxnId="{433B137C-9C29-45FE-9702-7D22C61D6258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67BCE604-C94A-415B-99E1-798ED3D08471}">
      <dgm:prSet/>
      <dgm:spPr bwMode="auto"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defRPr/>
          </a:pPr>
          <a:r>
            <a:rPr lang="de-DE" b="1" dirty="0">
              <a:solidFill>
                <a:schemeClr val="tx1"/>
              </a:solidFill>
            </a:rPr>
            <a:t>Storage</a:t>
          </a:r>
          <a:r>
            <a:rPr lang="de-DE" dirty="0">
              <a:solidFill>
                <a:schemeClr val="tx1"/>
              </a:solidFill>
            </a:rPr>
            <a:t> (Speicherung von CO</a:t>
          </a:r>
          <a:r>
            <a:rPr lang="de-DE" baseline="-25000" dirty="0">
              <a:solidFill>
                <a:schemeClr val="tx1"/>
              </a:solidFill>
            </a:rPr>
            <a:t>2</a:t>
          </a:r>
          <a:r>
            <a:rPr lang="de-DE" dirty="0">
              <a:solidFill>
                <a:schemeClr val="tx1"/>
              </a:solidFill>
            </a:rPr>
            <a:t>)</a:t>
          </a:r>
        </a:p>
      </dgm:t>
    </dgm:pt>
    <dgm:pt modelId="{9B487437-498A-4ACC-B5D6-325B2CD11212}" type="parTrans" cxnId="{BC78D7D2-856E-4A7B-9BC7-7F732B699A6A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69B26AD6-1353-423F-B683-359609E8ACF2}" type="sibTrans" cxnId="{BC78D7D2-856E-4A7B-9BC7-7F732B699A6A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414BD41F-2ACE-4331-9800-11DA684034CC}" type="pres">
      <dgm:prSet presAssocID="{1A5DC17A-9E07-4657-8939-B19C47E25E5D}" presName="Name0" presStyleCnt="0">
        <dgm:presLayoutVars>
          <dgm:dir/>
          <dgm:resizeHandles val="exact"/>
        </dgm:presLayoutVars>
      </dgm:prSet>
      <dgm:spPr bwMode="auto"/>
    </dgm:pt>
    <dgm:pt modelId="{03D7EC1A-44C7-4BAC-AF9D-B73DF9715DB3}" type="pres">
      <dgm:prSet presAssocID="{CBB6ACBF-F9C0-435B-96C8-720BD81D11A9}" presName="parTxOnly" presStyleLbl="node1" presStyleIdx="0" presStyleCnt="3">
        <dgm:presLayoutVars>
          <dgm:bulletEnabled val="1"/>
        </dgm:presLayoutVars>
      </dgm:prSet>
      <dgm:spPr bwMode="auto"/>
    </dgm:pt>
    <dgm:pt modelId="{B5731DC3-6861-4E77-949C-5445DE1749F1}" type="pres">
      <dgm:prSet presAssocID="{73A0F89D-A2BC-48E9-A509-C8A4EC664CA9}" presName="parSpace" presStyleCnt="0"/>
      <dgm:spPr bwMode="auto"/>
    </dgm:pt>
    <dgm:pt modelId="{366F0C30-2468-46B1-87B8-0E9157084E18}" type="pres">
      <dgm:prSet presAssocID="{BA767B05-86EE-4C9B-87A1-416AEEFA8E81}" presName="parTxOnly" presStyleLbl="node1" presStyleIdx="1" presStyleCnt="3" custLinFactNeighborX="1455" custLinFactNeighborY="-727">
        <dgm:presLayoutVars>
          <dgm:bulletEnabled val="1"/>
        </dgm:presLayoutVars>
      </dgm:prSet>
      <dgm:spPr bwMode="auto"/>
    </dgm:pt>
    <dgm:pt modelId="{923CB577-A38C-442E-924A-89250617E151}" type="pres">
      <dgm:prSet presAssocID="{7441F8E2-A791-42AB-BF3F-ECE21FDE347D}" presName="parSpace" presStyleCnt="0"/>
      <dgm:spPr bwMode="auto"/>
    </dgm:pt>
    <dgm:pt modelId="{B0476FC6-C2BF-480B-B171-78C9908829C4}" type="pres">
      <dgm:prSet presAssocID="{67BCE604-C94A-415B-99E1-798ED3D08471}" presName="parTxOnly" presStyleLbl="node1" presStyleIdx="2" presStyleCnt="3">
        <dgm:presLayoutVars>
          <dgm:bulletEnabled val="1"/>
        </dgm:presLayoutVars>
      </dgm:prSet>
      <dgm:spPr bwMode="auto"/>
    </dgm:pt>
  </dgm:ptLst>
  <dgm:cxnLst>
    <dgm:cxn modelId="{B050A91C-35D3-4EA2-97A7-4B7C84F1892E}" srcId="{1A5DC17A-9E07-4657-8939-B19C47E25E5D}" destId="{CBB6ACBF-F9C0-435B-96C8-720BD81D11A9}" srcOrd="0" destOrd="0" parTransId="{981973CA-D459-4408-B6F9-EAA64E249979}" sibTransId="{73A0F89D-A2BC-48E9-A509-C8A4EC664CA9}"/>
    <dgm:cxn modelId="{38C9AC22-4DA8-40E5-B5A7-135AC2E24F83}" type="presOf" srcId="{1A5DC17A-9E07-4657-8939-B19C47E25E5D}" destId="{414BD41F-2ACE-4331-9800-11DA684034CC}" srcOrd="0" destOrd="0" presId="urn:microsoft.com/office/officeart/2005/8/layout/hChevron3"/>
    <dgm:cxn modelId="{917EAE22-220A-4CFF-A0DD-D811EEF4553F}" type="presOf" srcId="{BA767B05-86EE-4C9B-87A1-416AEEFA8E81}" destId="{366F0C30-2468-46B1-87B8-0E9157084E18}" srcOrd="0" destOrd="0" presId="urn:microsoft.com/office/officeart/2005/8/layout/hChevron3"/>
    <dgm:cxn modelId="{9DEEA15A-55E9-4132-A85D-2ACF2FC5499C}" type="presOf" srcId="{CBB6ACBF-F9C0-435B-96C8-720BD81D11A9}" destId="{03D7EC1A-44C7-4BAC-AF9D-B73DF9715DB3}" srcOrd="0" destOrd="0" presId="urn:microsoft.com/office/officeart/2005/8/layout/hChevron3"/>
    <dgm:cxn modelId="{433B137C-9C29-45FE-9702-7D22C61D6258}" srcId="{1A5DC17A-9E07-4657-8939-B19C47E25E5D}" destId="{BA767B05-86EE-4C9B-87A1-416AEEFA8E81}" srcOrd="1" destOrd="0" parTransId="{7A4FFB1F-17CF-4B36-8973-7E34464D389A}" sibTransId="{7441F8E2-A791-42AB-BF3F-ECE21FDE347D}"/>
    <dgm:cxn modelId="{FBA783B4-A2C6-48CE-926E-47902F901074}" type="presOf" srcId="{67BCE604-C94A-415B-99E1-798ED3D08471}" destId="{B0476FC6-C2BF-480B-B171-78C9908829C4}" srcOrd="0" destOrd="0" presId="urn:microsoft.com/office/officeart/2005/8/layout/hChevron3"/>
    <dgm:cxn modelId="{BC78D7D2-856E-4A7B-9BC7-7F732B699A6A}" srcId="{1A5DC17A-9E07-4657-8939-B19C47E25E5D}" destId="{67BCE604-C94A-415B-99E1-798ED3D08471}" srcOrd="2" destOrd="0" parTransId="{9B487437-498A-4ACC-B5D6-325B2CD11212}" sibTransId="{69B26AD6-1353-423F-B683-359609E8ACF2}"/>
    <dgm:cxn modelId="{6D957B71-CDDF-454A-BD1D-0002E4F5FB10}" type="presParOf" srcId="{414BD41F-2ACE-4331-9800-11DA684034CC}" destId="{03D7EC1A-44C7-4BAC-AF9D-B73DF9715DB3}" srcOrd="0" destOrd="0" presId="urn:microsoft.com/office/officeart/2005/8/layout/hChevron3"/>
    <dgm:cxn modelId="{114813CE-8E01-44AB-974D-42004E20E366}" type="presParOf" srcId="{414BD41F-2ACE-4331-9800-11DA684034CC}" destId="{B5731DC3-6861-4E77-949C-5445DE1749F1}" srcOrd="1" destOrd="0" presId="urn:microsoft.com/office/officeart/2005/8/layout/hChevron3"/>
    <dgm:cxn modelId="{769FA3B2-963A-434E-8C4C-3258C5574516}" type="presParOf" srcId="{414BD41F-2ACE-4331-9800-11DA684034CC}" destId="{366F0C30-2468-46B1-87B8-0E9157084E18}" srcOrd="2" destOrd="0" presId="urn:microsoft.com/office/officeart/2005/8/layout/hChevron3"/>
    <dgm:cxn modelId="{A68DB483-26DA-4353-BE16-908314C6596C}" type="presParOf" srcId="{414BD41F-2ACE-4331-9800-11DA684034CC}" destId="{923CB577-A38C-442E-924A-89250617E151}" srcOrd="3" destOrd="0" presId="urn:microsoft.com/office/officeart/2005/8/layout/hChevron3"/>
    <dgm:cxn modelId="{B447AD59-E2FF-4192-9871-C59CBC799F9B}" type="presParOf" srcId="{414BD41F-2ACE-4331-9800-11DA684034CC}" destId="{B0476FC6-C2BF-480B-B171-78C9908829C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7EC1A-44C7-4BAC-AF9D-B73DF9715DB3}">
      <dsp:nvSpPr>
        <dsp:cNvPr id="0" name=""/>
        <dsp:cNvSpPr/>
      </dsp:nvSpPr>
      <dsp:spPr bwMode="auto">
        <a:xfrm>
          <a:off x="4436" y="778508"/>
          <a:ext cx="3879856" cy="1551942"/>
        </a:xfrm>
        <a:prstGeom prst="homePlat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686" tIns="77343" rIns="38672" bIns="77343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900" b="1" kern="1200" dirty="0">
              <a:solidFill>
                <a:schemeClr val="tx1"/>
              </a:solidFill>
            </a:rPr>
            <a:t>Capture </a:t>
          </a:r>
          <a:endParaRPr lang="de-DE" sz="2900" kern="1200" dirty="0">
            <a:solidFill>
              <a:schemeClr val="tx1"/>
            </a:solidFill>
          </a:endParaRP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900" kern="1200" dirty="0">
              <a:solidFill>
                <a:schemeClr val="tx1"/>
              </a:solidFill>
            </a:rPr>
            <a:t>(Abscheidung von CO</a:t>
          </a:r>
          <a:r>
            <a:rPr lang="de-DE" sz="2900" kern="1200" baseline="-25000" dirty="0">
              <a:solidFill>
                <a:schemeClr val="tx1"/>
              </a:solidFill>
            </a:rPr>
            <a:t>2</a:t>
          </a:r>
          <a:r>
            <a:rPr lang="de-DE" sz="2900" kern="1200" dirty="0">
              <a:solidFill>
                <a:schemeClr val="tx1"/>
              </a:solidFill>
            </a:rPr>
            <a:t>)</a:t>
          </a:r>
        </a:p>
      </dsp:txBody>
      <dsp:txXfrm>
        <a:off x="4436" y="778508"/>
        <a:ext cx="3491871" cy="1551942"/>
      </dsp:txXfrm>
    </dsp:sp>
    <dsp:sp modelId="{366F0C30-2468-46B1-87B8-0E9157084E18}">
      <dsp:nvSpPr>
        <dsp:cNvPr id="0" name=""/>
        <dsp:cNvSpPr/>
      </dsp:nvSpPr>
      <dsp:spPr bwMode="auto">
        <a:xfrm>
          <a:off x="3119612" y="767226"/>
          <a:ext cx="3879856" cy="155194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77343" rIns="38672" bIns="77343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900" b="1" kern="1200" dirty="0">
              <a:solidFill>
                <a:schemeClr val="tx1"/>
              </a:solidFill>
            </a:rPr>
            <a:t>Transport</a:t>
          </a:r>
          <a:r>
            <a:rPr lang="de-DE" sz="2900" kern="1200" dirty="0">
              <a:solidFill>
                <a:schemeClr val="tx1"/>
              </a:solidFill>
            </a:rPr>
            <a:t> (Transport von CO</a:t>
          </a:r>
          <a:r>
            <a:rPr lang="de-DE" sz="2900" kern="1200" baseline="-25000" dirty="0">
              <a:solidFill>
                <a:schemeClr val="tx1"/>
              </a:solidFill>
            </a:rPr>
            <a:t>2</a:t>
          </a:r>
          <a:r>
            <a:rPr lang="de-DE" sz="2900" kern="1200" dirty="0">
              <a:solidFill>
                <a:schemeClr val="tx1"/>
              </a:solidFill>
            </a:rPr>
            <a:t>) </a:t>
          </a:r>
        </a:p>
      </dsp:txBody>
      <dsp:txXfrm>
        <a:off x="3895583" y="767226"/>
        <a:ext cx="2327914" cy="1551942"/>
      </dsp:txXfrm>
    </dsp:sp>
    <dsp:sp modelId="{B0476FC6-C2BF-480B-B171-78C9908829C4}">
      <dsp:nvSpPr>
        <dsp:cNvPr id="0" name=""/>
        <dsp:cNvSpPr/>
      </dsp:nvSpPr>
      <dsp:spPr bwMode="auto">
        <a:xfrm>
          <a:off x="6212206" y="778508"/>
          <a:ext cx="3879856" cy="1551942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77343" rIns="38672" bIns="77343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900" b="1" kern="1200" dirty="0">
              <a:solidFill>
                <a:schemeClr val="tx1"/>
              </a:solidFill>
            </a:rPr>
            <a:t>Storage</a:t>
          </a:r>
          <a:r>
            <a:rPr lang="de-DE" sz="2900" kern="1200" dirty="0">
              <a:solidFill>
                <a:schemeClr val="tx1"/>
              </a:solidFill>
            </a:rPr>
            <a:t> (Speicherung von CO</a:t>
          </a:r>
          <a:r>
            <a:rPr lang="de-DE" sz="2900" kern="1200" baseline="-25000" dirty="0">
              <a:solidFill>
                <a:schemeClr val="tx1"/>
              </a:solidFill>
            </a:rPr>
            <a:t>2</a:t>
          </a:r>
          <a:r>
            <a:rPr lang="de-DE" sz="2900" kern="1200" dirty="0">
              <a:solidFill>
                <a:schemeClr val="tx1"/>
              </a:solidFill>
            </a:rPr>
            <a:t>)</a:t>
          </a:r>
        </a:p>
      </dsp:txBody>
      <dsp:txXfrm>
        <a:off x="6988177" y="778508"/>
        <a:ext cx="2327914" cy="1551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6B731-FED1-42B4-80E8-E4105096C059}" type="datetimeFigureOut">
              <a:rPr lang="de-DE" smtClean="0"/>
              <a:t>27.03.2026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EB669-29D9-47F8-9F06-C5A5B715AE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276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Ich möchte Ihnen und euch heute mein Dissertationsprojekt vorstellen</a:t>
            </a:r>
          </a:p>
          <a:p>
            <a:pPr>
              <a:defRPr/>
            </a:pPr>
            <a:r>
              <a:rPr lang="de-DE" dirty="0"/>
              <a:t>… beginnen möchte ich mit einem Überblick über die entstandenen Materialien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8245CA-6D66-4DF5-A9B8-814411703417}" type="slidenum">
              <a:rPr kumimoji="0" lang="de-DE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FECC71-C958-4A7E-9144-A9159E69B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49721CE-CA29-4875-8845-1CBFAFC31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EE03DC-1B3A-4344-A38F-9FA56FCE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B84A00-BD06-4A43-A0C4-50969E65B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EC6F95-064D-4E7E-9B59-A2C5DD87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933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7159C-47D9-41C4-BED3-2930629C7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77F6D9-EA19-4B2A-8604-CACC0FB5D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C62A03-DE31-450B-84BA-4C9D5031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6435C4-A1AE-4979-9847-E83FE84CA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C0C26D-09CB-4718-98B2-307E7FB3D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5AEAC7C-5F00-4E09-BE79-153B732510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BB902E-B87A-4B0E-964B-CDC261AC4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73E251-4A66-4F50-9B27-8F17887C0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18F010-7E84-453A-AFF4-CF2E3D1C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19B41A-C53D-4714-BCC0-5EBAF343F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482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212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9220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922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801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975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311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537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80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C89A5-3015-4FBB-858D-2F2D12C52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85BC1B-062B-427F-A01A-311729839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B297CF-31CD-4890-9450-797485C1E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8E23BB-DD81-44F4-A206-282A49DE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17DFDC-E9F4-4DAE-A67C-3394F40ED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777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417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791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857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auto">
          <a:xfrm>
            <a:off x="6493376" y="1484784"/>
            <a:ext cx="5088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defTabSz="622300">
              <a:lnSpc>
                <a:spcPts val="3400"/>
              </a:lnSpc>
              <a:spcBef>
                <a:spcPts val="0"/>
              </a:spcBef>
              <a:defRPr/>
            </a:pPr>
            <a:r>
              <a:rPr lang="de-DE" sz="2800" b="1">
                <a:solidFill>
                  <a:schemeClr val="bg1"/>
                </a:solidFill>
                <a:latin typeface="Arial"/>
                <a:cs typeface="Arial"/>
              </a:rPr>
              <a:t>TITEL DER </a:t>
            </a:r>
            <a:br>
              <a:rPr lang="de-DE" sz="2800" b="1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sz="2800" b="1">
                <a:solidFill>
                  <a:schemeClr val="bg1"/>
                </a:solidFill>
                <a:latin typeface="Arial"/>
                <a:cs typeface="Arial"/>
              </a:rPr>
              <a:t>PRÄSENTATION</a:t>
            </a:r>
            <a:br>
              <a:rPr lang="de-DE" sz="2800" b="1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UNTERTITEL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6838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99F463-4059-4A29-AD66-47A288BAF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809BBF-AD51-4A2C-9B93-27E9482DF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BEEBBA-E986-4064-9498-E718AC25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7378BA-A24D-4726-9F9B-179E78D6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A4E616-AB25-4B7F-A315-4AE406029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293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DADF0-16B0-40B0-904F-DE82FF880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118D08-0995-483B-8554-9A61C4EED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6EA6E6-62B0-4D61-9766-CA327FFD9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64A892-9C85-4FDA-A400-F8CE45C98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37E443-9566-4013-BFCC-F9AFC7D57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956DE8-B588-4B4F-AA29-00E54F4C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65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604042-756B-4A35-81DB-DD9A2AC4E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37DC32-0963-47D9-885F-B6A7D68C3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B041EAA-D332-49DE-977D-18C55D3CB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C29F27-0E11-4E46-B990-B5F36D2F1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9B832FF-9478-421F-8D92-39C39C5AD0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1845471-53DE-4670-A875-8FD813966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52AAEB9-724A-4F19-AA1B-C1C54668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F105D78-F7AC-47C4-A4E4-82A659866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322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D98DF3-8B26-4845-8FDB-7C5468545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B42ED20-0098-4012-A1FB-7A5E6DADC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24137C-7E34-4DC4-8E21-0F69BFAC0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240B77C-3E9D-4DB6-AABD-CDE29B95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65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099C69-8AC2-4922-9C9C-7AC88BDCD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DCBDE8A-6D0A-4D47-A34D-85E284CE9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6A9FAE-AF4C-4C41-A568-A93713668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47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15E20-4120-43C8-9145-25F8274DE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8C11E7-C5C0-4EBC-885C-9AE395CBF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C817DC-0060-46F9-9FF1-49AE4DF1F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FDD578-0088-4BEA-A60A-52209565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74132D-1968-46C8-840F-2B8DD074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373873-8706-4156-8DD3-9546C02F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44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C0AF5D-0695-429B-B077-A66A3E253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E494919-AE7E-4BAC-8D07-55EADED7D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3C005BB-9EF6-4333-A249-0466B35AF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D158E76-BD70-4C68-A464-563C1D7C5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9C710C-0A03-4F18-A179-951E678A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F50E80-A2DB-46D6-AE94-4C58E4C23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985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D999B8A-8E75-4A95-AF96-2F023C79A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EAF65B-B5F4-4ACF-9630-9BAD722C4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CAF7B7-AE0F-406E-AA67-8AE387F91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43F130-DFE7-4BE5-8992-BAD9D68E5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Dr. Elisabeth Kiesling AOR‘, AK Bohrmann-Linde, Didaktik der Chemie, Bergische Universität Wuppertal, 2026.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3B0796-5E76-4CC9-8235-4FF116623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B5A6B-5FCC-45C9-8C44-0C6D5CBEF3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01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6DFC54-8E37-438C-9FF1-3E4F7663CC50}" type="slidenum">
              <a:rPr lang="de-DE"/>
              <a:t>‹Nr.›</a:t>
            </a:fld>
            <a:endParaRPr lang="de-DE"/>
          </a:p>
        </p:txBody>
      </p:sp>
      <p:grpSp>
        <p:nvGrpSpPr>
          <p:cNvPr id="7" name="Gruppieren 6"/>
          <p:cNvGrpSpPr/>
          <p:nvPr userDrawn="1"/>
        </p:nvGrpSpPr>
        <p:grpSpPr bwMode="auto">
          <a:xfrm>
            <a:off x="0" y="47341"/>
            <a:ext cx="12312008" cy="796722"/>
            <a:chOff x="0" y="47341"/>
            <a:chExt cx="12312008" cy="796722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14"/>
            <a:stretch/>
          </p:blipFill>
          <p:spPr bwMode="auto">
            <a:xfrm>
              <a:off x="10582018" y="47341"/>
              <a:ext cx="1729990" cy="64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hteck 9"/>
            <p:cNvSpPr/>
            <p:nvPr/>
          </p:nvSpPr>
          <p:spPr bwMode="auto">
            <a:xfrm>
              <a:off x="0" y="101311"/>
              <a:ext cx="1727684" cy="540060"/>
            </a:xfrm>
            <a:prstGeom prst="rect">
              <a:avLst/>
            </a:prstGeom>
            <a:solidFill>
              <a:srgbClr val="89BA17"/>
            </a:solidFill>
            <a:ln>
              <a:noFill/>
            </a:ln>
            <a:effectLst>
              <a:outerShdw blurRad="136525" dist="63500" dir="2400000" rotWithShape="0">
                <a:srgbClr val="000000">
                  <a:alpha val="42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de-DE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  <p:pic>
          <p:nvPicPr>
            <p:cNvPr id="11" name="Bild 6" descr="BUW_Logo-weiss.png"/>
            <p:cNvPicPr>
              <a:picLocks noChangeAspect="1"/>
            </p:cNvPicPr>
            <p:nvPr/>
          </p:nvPicPr>
          <p:blipFill>
            <a:blip r:embed="rId15"/>
            <a:stretch/>
          </p:blipFill>
          <p:spPr bwMode="auto">
            <a:xfrm>
              <a:off x="117702" y="164660"/>
              <a:ext cx="1146086" cy="417590"/>
            </a:xfrm>
            <a:prstGeom prst="rect">
              <a:avLst/>
            </a:prstGeom>
          </p:spPr>
        </p:pic>
        <p:cxnSp>
          <p:nvCxnSpPr>
            <p:cNvPr id="12" name="Gerader Verbinder 11"/>
            <p:cNvCxnSpPr>
              <a:cxnSpLocks/>
            </p:cNvCxnSpPr>
            <p:nvPr/>
          </p:nvCxnSpPr>
          <p:spPr bwMode="auto">
            <a:xfrm>
              <a:off x="0" y="844063"/>
              <a:ext cx="12192000" cy="0"/>
            </a:xfrm>
            <a:prstGeom prst="line">
              <a:avLst/>
            </a:prstGeom>
            <a:ln>
              <a:solidFill>
                <a:srgbClr val="89B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087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2691398"/>
            <a:ext cx="12240000" cy="89693"/>
          </a:xfrm>
          <a:prstGeom prst="rect">
            <a:avLst/>
          </a:prstGeom>
          <a:solidFill>
            <a:srgbClr val="89BA17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1" name="Rectangle 10"/>
          <p:cNvSpPr txBox="1">
            <a:spLocks noChangeArrowheads="1"/>
          </p:cNvSpPr>
          <p:nvPr/>
        </p:nvSpPr>
        <p:spPr bwMode="auto">
          <a:xfrm>
            <a:off x="102015" y="1609810"/>
            <a:ext cx="11852169" cy="1540305"/>
          </a:xfrm>
          <a:prstGeom prst="rect">
            <a:avLst/>
          </a:prstGeom>
        </p:spPr>
        <p:txBody>
          <a:bodyPr/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t>Begleitende </a:t>
            </a:r>
            <a:r>
              <a:rPr kumimoji="0" lang="de-DE" sz="3000" b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t>Powerpoint</a:t>
            </a:r>
            <a:r>
              <a:rPr lang="de-DE" sz="3000" b="1" kern="0" dirty="0">
                <a:solidFill>
                  <a:prstClr val="black"/>
                </a:solidFill>
                <a:latin typeface="Calibri"/>
                <a:cs typeface="Arial"/>
              </a:rPr>
              <a:t>-Präsentation zur Kurzreihe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b="1" i="1" kern="0" dirty="0">
                <a:solidFill>
                  <a:prstClr val="black"/>
                </a:solidFill>
                <a:latin typeface="Calibri"/>
                <a:cs typeface="Arial"/>
              </a:rPr>
              <a:t>Carbon Capture and Storage</a:t>
            </a:r>
            <a:endParaRPr kumimoji="0" lang="de-DE" sz="30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-48000" y="1459216"/>
            <a:ext cx="12240000" cy="89693"/>
          </a:xfrm>
          <a:prstGeom prst="rect">
            <a:avLst/>
          </a:prstGeom>
          <a:solidFill>
            <a:srgbClr val="89BA17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A9A1A0-2350-4744-A6B3-8AFC78D093C2}"/>
              </a:ext>
            </a:extLst>
          </p:cNvPr>
          <p:cNvSpPr txBox="1"/>
          <p:nvPr/>
        </p:nvSpPr>
        <p:spPr>
          <a:xfrm>
            <a:off x="0" y="6457890"/>
            <a:ext cx="116166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Bitte geben Sie die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AutorIn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als Quelle an, wenn Sie die Materialien verwenden.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</a:rPr>
              <a:t> Vielen Dank.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Dr. Elisabeth Kiesling AOR‘, AK Bohrmann-Linde, Didaktik der Chemie, Bergische Universität Wuppertal, 2026. </a:t>
            </a:r>
            <a:endParaRPr lang="de-DE" sz="1000" dirty="0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85DFFBF1-2F30-4429-9CAE-CF2BF500A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37" y="3150115"/>
            <a:ext cx="2784925" cy="266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F8DC4CD-6BBE-4494-B574-8C7786AAFA97}"/>
              </a:ext>
            </a:extLst>
          </p:cNvPr>
          <p:cNvSpPr txBox="1"/>
          <p:nvPr/>
        </p:nvSpPr>
        <p:spPr>
          <a:xfrm>
            <a:off x="433265" y="5921712"/>
            <a:ext cx="114268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chemeClr val="accent3"/>
                </a:solidFill>
              </a:rPr>
              <a:t>[Bundesministerium für Wirtschaft und Energie: https://www.bundeswirtschaftsministerium.de/Redaktion/DE/Pressemitteilungen/2025/08/20250806-bunderegierung-ebnet-weg-fuer-co2-speicherung-nutzung-ccs-ccu.html (letzter Zugriff 20.08.25).]</a:t>
            </a:r>
          </a:p>
          <a:p>
            <a:r>
              <a:rPr lang="de-DE" sz="1000" dirty="0">
                <a:solidFill>
                  <a:schemeClr val="accent3"/>
                </a:solidFill>
              </a:rPr>
              <a:t>[Tagesschau. </a:t>
            </a:r>
            <a:r>
              <a:rPr lang="de-DE" sz="1000" i="1" dirty="0">
                <a:solidFill>
                  <a:schemeClr val="accent3"/>
                </a:solidFill>
              </a:rPr>
              <a:t>Bundestag billigt unterirdische CO2-Speicherung</a:t>
            </a:r>
            <a:r>
              <a:rPr lang="de-DE" sz="1000" dirty="0">
                <a:solidFill>
                  <a:schemeClr val="accent3"/>
                </a:solidFill>
              </a:rPr>
              <a:t>.  https://www.tagesschau.de/inland/umwelt-co2-speicherung-bundestag-100.html (letzter Zugriff 08.11.25)]</a:t>
            </a:r>
          </a:p>
          <a:p>
            <a:endParaRPr lang="de-DE" sz="1000" dirty="0">
              <a:solidFill>
                <a:schemeClr val="accent3"/>
              </a:solidFill>
            </a:endParaRPr>
          </a:p>
          <a:p>
            <a:endParaRPr lang="de-DE" sz="1000" dirty="0">
              <a:solidFill>
                <a:schemeClr val="accent3"/>
              </a:solidFill>
            </a:endParaRPr>
          </a:p>
          <a:p>
            <a:endParaRPr lang="de-DE" sz="1000" dirty="0">
              <a:solidFill>
                <a:schemeClr val="accent3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29A2370-6BCB-4BAF-B9AB-383FA218A938}"/>
              </a:ext>
            </a:extLst>
          </p:cNvPr>
          <p:cNvGrpSpPr/>
          <p:nvPr/>
        </p:nvGrpSpPr>
        <p:grpSpPr>
          <a:xfrm>
            <a:off x="2875292" y="342353"/>
            <a:ext cx="6047257" cy="2132425"/>
            <a:chOff x="284309" y="1240866"/>
            <a:chExt cx="6047257" cy="213242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4AF87C1D-1DD3-4C20-AA50-905FB9903A44}"/>
                </a:ext>
              </a:extLst>
            </p:cNvPr>
            <p:cNvSpPr/>
            <p:nvPr/>
          </p:nvSpPr>
          <p:spPr>
            <a:xfrm>
              <a:off x="284309" y="1240866"/>
              <a:ext cx="6047257" cy="213242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78A6CF65-10F7-4C3D-86D9-70CB539CCA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3642"/>
            <a:stretch/>
          </p:blipFill>
          <p:spPr>
            <a:xfrm>
              <a:off x="382595" y="1432772"/>
              <a:ext cx="5788955" cy="1798803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35BB55B-3F14-4FF0-B12F-9E7731725AD7}"/>
              </a:ext>
            </a:extLst>
          </p:cNvPr>
          <p:cNvGrpSpPr/>
          <p:nvPr/>
        </p:nvGrpSpPr>
        <p:grpSpPr>
          <a:xfrm>
            <a:off x="1937841" y="2756890"/>
            <a:ext cx="7645613" cy="2933108"/>
            <a:chOff x="4617009" y="3381126"/>
            <a:chExt cx="7524574" cy="2933108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B7D6A04-D06D-4ACD-AF72-ADAF172BBA4A}"/>
                </a:ext>
              </a:extLst>
            </p:cNvPr>
            <p:cNvSpPr/>
            <p:nvPr/>
          </p:nvSpPr>
          <p:spPr>
            <a:xfrm>
              <a:off x="4617009" y="3381126"/>
              <a:ext cx="7524574" cy="29331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FDEFC0B0-7E9E-4CBA-97AA-9BFFA804D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370"/>
            <a:stretch/>
          </p:blipFill>
          <p:spPr>
            <a:xfrm>
              <a:off x="4784363" y="3567064"/>
              <a:ext cx="7172222" cy="2561233"/>
            </a:xfrm>
            <a:prstGeom prst="rect">
              <a:avLst/>
            </a:prstGeom>
          </p:spPr>
        </p:pic>
      </p:grp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C5F1636C-761E-4C8E-ADED-D202B22F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3040" y="6429542"/>
            <a:ext cx="2743200" cy="365125"/>
          </a:xfrm>
        </p:spPr>
        <p:txBody>
          <a:bodyPr/>
          <a:lstStyle/>
          <a:p>
            <a:fld id="{C49B5A6B-5FCC-45C9-8C44-0C6D5CBEF368}" type="slidenum">
              <a:rPr lang="de-DE" smtClean="0"/>
              <a:t>2</a:t>
            </a:fld>
            <a:endParaRPr lang="de-DE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9CE23798-CD25-467D-B8CE-A318ED964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8355" y="6429543"/>
            <a:ext cx="7904584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31098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C2AE8F-DDD0-4C86-91DE-19EED7BE756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de-DE" dirty="0"/>
              <a:t>Vereinfachte Carbon Capture and Storage Prozesskette im Überblick</a:t>
            </a:r>
          </a:p>
        </p:txBody>
      </p:sp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CE2EFF7C-E7FE-4FAB-827C-1ADBDE3F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1811679"/>
              </p:ext>
            </p:extLst>
          </p:nvPr>
        </p:nvGraphicFramePr>
        <p:xfrm>
          <a:off x="975360" y="2125980"/>
          <a:ext cx="10096500" cy="3108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311E5C2D-2528-490C-B52F-36D77AFC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3</a:t>
            </a:fld>
            <a:endParaRPr lang="de-DE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BF7F671D-3BBA-481B-87BE-DD43508B3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608" y="6356350"/>
            <a:ext cx="8302690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3123035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C2AE8F-DDD0-4C86-91DE-19EED7BE7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963" y="213406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de-DE" dirty="0"/>
              <a:t>Was ist eine SOCME?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8E2E2D-6EAF-4A87-BEE9-CE94003C2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de-DE" dirty="0"/>
              <a:t>SOCME ist ein Akronym für </a:t>
            </a:r>
            <a:r>
              <a:rPr lang="de-DE" b="1" dirty="0"/>
              <a:t>S</a:t>
            </a:r>
            <a:r>
              <a:rPr lang="de-DE" dirty="0"/>
              <a:t>ystem </a:t>
            </a:r>
            <a:r>
              <a:rPr lang="de-DE" b="1" dirty="0" err="1"/>
              <a:t>O</a:t>
            </a:r>
            <a:r>
              <a:rPr lang="de-DE" dirty="0" err="1"/>
              <a:t>riented</a:t>
            </a:r>
            <a:r>
              <a:rPr lang="de-DE" dirty="0"/>
              <a:t> </a:t>
            </a:r>
            <a:r>
              <a:rPr lang="de-DE" b="1" dirty="0"/>
              <a:t>C</a:t>
            </a:r>
            <a:r>
              <a:rPr lang="de-DE" dirty="0"/>
              <a:t>oncept </a:t>
            </a:r>
            <a:r>
              <a:rPr lang="de-DE" b="1" dirty="0" err="1"/>
              <a:t>M</a:t>
            </a:r>
            <a:r>
              <a:rPr lang="de-DE" dirty="0" err="1"/>
              <a:t>ap</a:t>
            </a:r>
            <a:r>
              <a:rPr lang="de-DE" dirty="0"/>
              <a:t> </a:t>
            </a:r>
            <a:r>
              <a:rPr lang="de-DE" b="1" dirty="0"/>
              <a:t>E</a:t>
            </a:r>
            <a:r>
              <a:rPr lang="de-DE" dirty="0"/>
              <a:t>xtension und dient dazu komplexe Sachverhalte mit Querbeziehungen grafisch darzustellen.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de-DE" dirty="0"/>
              <a:t>Concept Maps sind selbst Erweiterungen von </a:t>
            </a:r>
            <a:r>
              <a:rPr lang="de-DE" dirty="0" err="1"/>
              <a:t>Mind</a:t>
            </a:r>
            <a:r>
              <a:rPr lang="de-DE" dirty="0"/>
              <a:t> Maps, die zusätzlich gerichtete und beschriftete Pfeile haben. Entlang dieser Pfeile lassen sich Sätze bilden, die den Zusammenhang erläutern.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de-DE" dirty="0"/>
              <a:t>Bei SOCMEs sind die Unterbegriffe zusätzlich noch sortiert und durch farbliche Unterlegung gruppiert. So können – wie hier – verschiedene Perspektiven auf ein Thema übersichtlich dargestellt werden.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804A10-9BB6-4C50-BE5C-5EA3F44C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B5FDAE3-9553-42EE-BE87-384A0A117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8644" y="6356350"/>
            <a:ext cx="7935686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162317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8F871015-C734-4DE6-BADD-174B2B60DE1F}"/>
              </a:ext>
            </a:extLst>
          </p:cNvPr>
          <p:cNvGrpSpPr/>
          <p:nvPr/>
        </p:nvGrpSpPr>
        <p:grpSpPr>
          <a:xfrm>
            <a:off x="98381" y="494460"/>
            <a:ext cx="3473537" cy="3976594"/>
            <a:chOff x="198116" y="2044752"/>
            <a:chExt cx="3473537" cy="3976594"/>
          </a:xfrm>
        </p:grpSpPr>
        <p:sp>
          <p:nvSpPr>
            <p:cNvPr id="12" name="Rechteck: abgerundete Ecken 11">
              <a:extLst>
                <a:ext uri="{FF2B5EF4-FFF2-40B4-BE49-F238E27FC236}">
                  <a16:creationId xmlns:a16="http://schemas.microsoft.com/office/drawing/2014/main" id="{A9B57170-A0F9-4E3C-9189-3EAA93F4E6D1}"/>
                </a:ext>
              </a:extLst>
            </p:cNvPr>
            <p:cNvSpPr/>
            <p:nvPr/>
          </p:nvSpPr>
          <p:spPr>
            <a:xfrm>
              <a:off x="198116" y="2044752"/>
              <a:ext cx="3473537" cy="397659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D96CBF7-1231-41A8-AAB2-61E4961C2C5D}"/>
                </a:ext>
              </a:extLst>
            </p:cNvPr>
            <p:cNvSpPr txBox="1"/>
            <p:nvPr/>
          </p:nvSpPr>
          <p:spPr>
            <a:xfrm>
              <a:off x="994343" y="2170190"/>
              <a:ext cx="16816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accent4"/>
                  </a:solidFill>
                </a:rPr>
                <a:t>Carbon Capture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1270DAB7-94B2-4576-BA6E-FE3B7345F770}"/>
              </a:ext>
            </a:extLst>
          </p:cNvPr>
          <p:cNvGrpSpPr/>
          <p:nvPr/>
        </p:nvGrpSpPr>
        <p:grpSpPr>
          <a:xfrm>
            <a:off x="4170659" y="525652"/>
            <a:ext cx="3473537" cy="3976595"/>
            <a:chOff x="4476974" y="223533"/>
            <a:chExt cx="3473537" cy="3976595"/>
          </a:xfrm>
        </p:grpSpPr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9EBD3B3E-2B59-4952-A50C-D712539D5229}"/>
                </a:ext>
              </a:extLst>
            </p:cNvPr>
            <p:cNvSpPr/>
            <p:nvPr/>
          </p:nvSpPr>
          <p:spPr>
            <a:xfrm>
              <a:off x="4476974" y="223533"/>
              <a:ext cx="3473537" cy="39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92CB0DE5-5A0C-4DAA-A068-2FB60B751820}"/>
                </a:ext>
              </a:extLst>
            </p:cNvPr>
            <p:cNvSpPr txBox="1"/>
            <p:nvPr/>
          </p:nvSpPr>
          <p:spPr>
            <a:xfrm>
              <a:off x="5293105" y="318530"/>
              <a:ext cx="18412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accent6"/>
                  </a:solidFill>
                </a:rPr>
                <a:t>Carbon Transport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17DC6B2-79B3-4E0C-B8DB-A5E68D6C8AB9}"/>
              </a:ext>
            </a:extLst>
          </p:cNvPr>
          <p:cNvGrpSpPr/>
          <p:nvPr/>
        </p:nvGrpSpPr>
        <p:grpSpPr>
          <a:xfrm>
            <a:off x="8155030" y="455803"/>
            <a:ext cx="3565259" cy="4032641"/>
            <a:chOff x="8167001" y="236171"/>
            <a:chExt cx="3643098" cy="4032641"/>
          </a:xfrm>
        </p:grpSpPr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28BD9D6B-57FB-4EF2-9E26-FBCE7D046220}"/>
                </a:ext>
              </a:extLst>
            </p:cNvPr>
            <p:cNvSpPr/>
            <p:nvPr/>
          </p:nvSpPr>
          <p:spPr>
            <a:xfrm>
              <a:off x="8167001" y="236171"/>
              <a:ext cx="3643098" cy="4032641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09650441-4598-412A-A33D-8890590EF6E3}"/>
                </a:ext>
              </a:extLst>
            </p:cNvPr>
            <p:cNvSpPr txBox="1"/>
            <p:nvPr/>
          </p:nvSpPr>
          <p:spPr>
            <a:xfrm>
              <a:off x="9164542" y="338248"/>
              <a:ext cx="16480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accent1"/>
                  </a:solidFill>
                </a:rPr>
                <a:t>Carbon Storage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78B0F6D-B0A3-4266-8266-1869C7160D7E}"/>
              </a:ext>
            </a:extLst>
          </p:cNvPr>
          <p:cNvGrpSpPr/>
          <p:nvPr/>
        </p:nvGrpSpPr>
        <p:grpSpPr>
          <a:xfrm>
            <a:off x="3963570" y="4818749"/>
            <a:ext cx="3611880" cy="1600835"/>
            <a:chOff x="4105909" y="4780578"/>
            <a:chExt cx="3611880" cy="1600835"/>
          </a:xfrm>
        </p:grpSpPr>
        <p:sp>
          <p:nvSpPr>
            <p:cNvPr id="21" name="Rechteck: abgerundete Ecken 20">
              <a:extLst>
                <a:ext uri="{FF2B5EF4-FFF2-40B4-BE49-F238E27FC236}">
                  <a16:creationId xmlns:a16="http://schemas.microsoft.com/office/drawing/2014/main" id="{4BF89A87-6EFF-47FB-82F4-60766492550B}"/>
                </a:ext>
              </a:extLst>
            </p:cNvPr>
            <p:cNvSpPr/>
            <p:nvPr/>
          </p:nvSpPr>
          <p:spPr>
            <a:xfrm>
              <a:off x="4105909" y="4780578"/>
              <a:ext cx="3611880" cy="1600835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09C6242E-1C5D-40B7-8062-795F0C0E006E}"/>
                </a:ext>
              </a:extLst>
            </p:cNvPr>
            <p:cNvSpPr txBox="1"/>
            <p:nvPr/>
          </p:nvSpPr>
          <p:spPr>
            <a:xfrm>
              <a:off x="5307262" y="4812833"/>
              <a:ext cx="104804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Potential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0FB6AD32-6097-478F-AD9E-CA341B921C03}"/>
              </a:ext>
            </a:extLst>
          </p:cNvPr>
          <p:cNvGrpSpPr/>
          <p:nvPr/>
        </p:nvGrpSpPr>
        <p:grpSpPr>
          <a:xfrm>
            <a:off x="8079091" y="4798427"/>
            <a:ext cx="3611880" cy="1577758"/>
            <a:chOff x="8182610" y="4780578"/>
            <a:chExt cx="3611880" cy="1600835"/>
          </a:xfrm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0E0BFC12-8D67-4F38-A335-5E41DC149B82}"/>
                </a:ext>
              </a:extLst>
            </p:cNvPr>
            <p:cNvSpPr/>
            <p:nvPr/>
          </p:nvSpPr>
          <p:spPr>
            <a:xfrm>
              <a:off x="8182610" y="4780578"/>
              <a:ext cx="3611880" cy="160083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EDF0E061-1E07-44EB-AF57-AA5EC77F03E1}"/>
                </a:ext>
              </a:extLst>
            </p:cNvPr>
            <p:cNvSpPr txBox="1"/>
            <p:nvPr/>
          </p:nvSpPr>
          <p:spPr>
            <a:xfrm>
              <a:off x="9010073" y="4873793"/>
              <a:ext cx="2034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Herausforderungen</a:t>
              </a:r>
            </a:p>
          </p:txBody>
        </p:sp>
      </p:grp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EF26BE85-A842-4DB1-85BF-B0A1F9AEC1E1}"/>
              </a:ext>
            </a:extLst>
          </p:cNvPr>
          <p:cNvCxnSpPr>
            <a:cxnSpLocks/>
          </p:cNvCxnSpPr>
          <p:nvPr/>
        </p:nvCxnSpPr>
        <p:spPr>
          <a:xfrm flipV="1">
            <a:off x="3055620" y="2490768"/>
            <a:ext cx="1722120" cy="800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9F8EB004-EF18-42F4-9FFF-00877E49CF48}"/>
              </a:ext>
            </a:extLst>
          </p:cNvPr>
          <p:cNvCxnSpPr>
            <a:cxnSpLocks/>
          </p:cNvCxnSpPr>
          <p:nvPr/>
        </p:nvCxnSpPr>
        <p:spPr>
          <a:xfrm>
            <a:off x="7590689" y="2442989"/>
            <a:ext cx="1061192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FCDE3F89-2444-4F60-8569-C0653AA16E92}"/>
              </a:ext>
            </a:extLst>
          </p:cNvPr>
          <p:cNvCxnSpPr>
            <a:cxnSpLocks/>
          </p:cNvCxnSpPr>
          <p:nvPr/>
        </p:nvCxnSpPr>
        <p:spPr>
          <a:xfrm>
            <a:off x="3165027" y="4459311"/>
            <a:ext cx="813782" cy="6049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4385E353-2B81-485D-A197-B6BD8F005716}"/>
              </a:ext>
            </a:extLst>
          </p:cNvPr>
          <p:cNvCxnSpPr>
            <a:cxnSpLocks/>
          </p:cNvCxnSpPr>
          <p:nvPr/>
        </p:nvCxnSpPr>
        <p:spPr>
          <a:xfrm flipH="1">
            <a:off x="9386413" y="3902386"/>
            <a:ext cx="755593" cy="1068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C218444F-8959-45AF-AE08-21E72990B3FB}"/>
              </a:ext>
            </a:extLst>
          </p:cNvPr>
          <p:cNvCxnSpPr/>
          <p:nvPr/>
        </p:nvCxnSpPr>
        <p:spPr>
          <a:xfrm>
            <a:off x="7521647" y="5557331"/>
            <a:ext cx="5643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94796C88-5FA5-4931-B4AD-064470B52B2B}"/>
              </a:ext>
            </a:extLst>
          </p:cNvPr>
          <p:cNvCxnSpPr>
            <a:cxnSpLocks/>
          </p:cNvCxnSpPr>
          <p:nvPr/>
        </p:nvCxnSpPr>
        <p:spPr>
          <a:xfrm flipH="1">
            <a:off x="7514750" y="5873834"/>
            <a:ext cx="5643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8EEA12B6-0A85-409A-92EE-3C2A5D86B9B5}"/>
              </a:ext>
            </a:extLst>
          </p:cNvPr>
          <p:cNvSpPr txBox="1"/>
          <p:nvPr/>
        </p:nvSpPr>
        <p:spPr>
          <a:xfrm>
            <a:off x="2563098" y="-37556"/>
            <a:ext cx="7960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Carbon Capture and Storage – Eine Zukunftstechnologie?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33EF6088-76E0-4020-9CAC-05C1EBC59FE9}"/>
              </a:ext>
            </a:extLst>
          </p:cNvPr>
          <p:cNvSpPr txBox="1"/>
          <p:nvPr/>
        </p:nvSpPr>
        <p:spPr>
          <a:xfrm>
            <a:off x="7726266" y="2183797"/>
            <a:ext cx="771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erfolgt zu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9B0F1E00-6881-4865-AB48-1776CAE9FA59}"/>
              </a:ext>
            </a:extLst>
          </p:cNvPr>
          <p:cNvSpPr txBox="1"/>
          <p:nvPr/>
        </p:nvSpPr>
        <p:spPr>
          <a:xfrm>
            <a:off x="8674857" y="2230133"/>
            <a:ext cx="2627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geologischen Lagerstätten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A3EEA90B-B3B5-45D3-86F7-ED7E43EB9B6C}"/>
              </a:ext>
            </a:extLst>
          </p:cNvPr>
          <p:cNvSpPr txBox="1"/>
          <p:nvPr/>
        </p:nvSpPr>
        <p:spPr>
          <a:xfrm>
            <a:off x="3142167" y="2194018"/>
            <a:ext cx="1540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wird transportiert per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BF7CBDA-6923-4F7C-8C2F-8C3C8B4CE282}"/>
              </a:ext>
            </a:extLst>
          </p:cNvPr>
          <p:cNvSpPr txBox="1"/>
          <p:nvPr/>
        </p:nvSpPr>
        <p:spPr>
          <a:xfrm rot="2279115">
            <a:off x="3291616" y="4459438"/>
            <a:ext cx="858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ermöglicht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323D325-DCBC-417D-BC5D-D6FD7C573F38}"/>
              </a:ext>
            </a:extLst>
          </p:cNvPr>
          <p:cNvSpPr txBox="1"/>
          <p:nvPr/>
        </p:nvSpPr>
        <p:spPr>
          <a:xfrm rot="18235552">
            <a:off x="9053862" y="4156079"/>
            <a:ext cx="1256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aber es bestehen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EC0C3E0D-D8CB-41D7-BF97-0506ADCBA2EF}"/>
              </a:ext>
            </a:extLst>
          </p:cNvPr>
          <p:cNvSpPr txBox="1"/>
          <p:nvPr/>
        </p:nvSpPr>
        <p:spPr>
          <a:xfrm>
            <a:off x="182450" y="5904526"/>
            <a:ext cx="2883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erhöhte </a:t>
            </a:r>
          </a:p>
          <a:p>
            <a:r>
              <a:rPr lang="de-DE" dirty="0"/>
              <a:t>Kohlenstoffdioxidemissionen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F4F724EC-E848-4160-AA36-F4E3B573C507}"/>
              </a:ext>
            </a:extLst>
          </p:cNvPr>
          <p:cNvCxnSpPr>
            <a:cxnSpLocks/>
          </p:cNvCxnSpPr>
          <p:nvPr/>
        </p:nvCxnSpPr>
        <p:spPr>
          <a:xfrm flipV="1">
            <a:off x="611148" y="4504300"/>
            <a:ext cx="875354" cy="137587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feld 48">
            <a:extLst>
              <a:ext uri="{FF2B5EF4-FFF2-40B4-BE49-F238E27FC236}">
                <a16:creationId xmlns:a16="http://schemas.microsoft.com/office/drawing/2014/main" id="{BCB9931B-ACA7-46D9-94EB-47D3AFA2668F}"/>
              </a:ext>
            </a:extLst>
          </p:cNvPr>
          <p:cNvSpPr txBox="1"/>
          <p:nvPr/>
        </p:nvSpPr>
        <p:spPr>
          <a:xfrm rot="18106072">
            <a:off x="130987" y="4885445"/>
            <a:ext cx="1259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können durch … </a:t>
            </a:r>
          </a:p>
          <a:p>
            <a:r>
              <a:rPr lang="de-DE" sz="1200" dirty="0"/>
              <a:t>reduziert werden</a:t>
            </a:r>
          </a:p>
        </p:txBody>
      </p:sp>
      <p:sp>
        <p:nvSpPr>
          <p:cNvPr id="54" name="Foliennummernplatzhalter 53">
            <a:extLst>
              <a:ext uri="{FF2B5EF4-FFF2-40B4-BE49-F238E27FC236}">
                <a16:creationId xmlns:a16="http://schemas.microsoft.com/office/drawing/2014/main" id="{3E1D8361-84BD-4642-9001-7DFAC3FD5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4857" y="6492875"/>
            <a:ext cx="2743200" cy="365125"/>
          </a:xfrm>
        </p:spPr>
        <p:txBody>
          <a:bodyPr/>
          <a:lstStyle/>
          <a:p>
            <a:fld id="{C49B5A6B-5FCC-45C9-8C44-0C6D5CBEF368}" type="slidenum">
              <a:rPr lang="de-DE" smtClean="0"/>
              <a:t>5</a:t>
            </a:fld>
            <a:endParaRPr lang="de-DE"/>
          </a:p>
        </p:txBody>
      </p:sp>
      <p:sp>
        <p:nvSpPr>
          <p:cNvPr id="55" name="Fußzeilenplatzhalter 54">
            <a:extLst>
              <a:ext uri="{FF2B5EF4-FFF2-40B4-BE49-F238E27FC236}">
                <a16:creationId xmlns:a16="http://schemas.microsoft.com/office/drawing/2014/main" id="{F2CE9E88-9D1C-40E3-A9A5-A7A0EAEA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03" y="6477352"/>
            <a:ext cx="7481596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2207560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F810E01F-A519-4642-AA63-69066311A999}"/>
              </a:ext>
            </a:extLst>
          </p:cNvPr>
          <p:cNvSpPr txBox="1"/>
          <p:nvPr/>
        </p:nvSpPr>
        <p:spPr>
          <a:xfrm>
            <a:off x="180579" y="391823"/>
            <a:ext cx="2603426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de-DE" b="1" dirty="0"/>
              <a:t>Formulieren Sie</a:t>
            </a:r>
          </a:p>
          <a:p>
            <a:r>
              <a:rPr lang="de-DE" b="1" dirty="0"/>
              <a:t>politische, ökologische</a:t>
            </a:r>
          </a:p>
          <a:p>
            <a:r>
              <a:rPr lang="de-DE" b="1" dirty="0"/>
              <a:t>und ökonomische</a:t>
            </a:r>
          </a:p>
          <a:p>
            <a:r>
              <a:rPr lang="de-DE" b="1" dirty="0"/>
              <a:t>Handlungsoptionen zur</a:t>
            </a:r>
          </a:p>
          <a:p>
            <a:r>
              <a:rPr lang="de-DE" b="1" dirty="0"/>
              <a:t>Leitfrage </a:t>
            </a:r>
          </a:p>
          <a:p>
            <a:r>
              <a:rPr lang="de-DE" b="1" dirty="0"/>
              <a:t>„Carbon Capture and Storage – Eine Zukunftstechnologie?“</a:t>
            </a:r>
          </a:p>
        </p:txBody>
      </p:sp>
      <p:sp>
        <p:nvSpPr>
          <p:cNvPr id="9" name="STOP">
            <a:extLst>
              <a:ext uri="{FF2B5EF4-FFF2-40B4-BE49-F238E27FC236}">
                <a16:creationId xmlns:a16="http://schemas.microsoft.com/office/drawing/2014/main" id="{6BA824D3-4EB4-481D-A4AA-A33C9FD84861}"/>
              </a:ext>
            </a:extLst>
          </p:cNvPr>
          <p:cNvSpPr txBox="1"/>
          <p:nvPr/>
        </p:nvSpPr>
        <p:spPr>
          <a:xfrm>
            <a:off x="1893789" y="2757815"/>
            <a:ext cx="3704897" cy="140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200" b="1" spc="1632">
                <a:solidFill>
                  <a:srgbClr val="FFFFFF"/>
                </a:solidFill>
              </a:defRPr>
            </a:lvl1pPr>
          </a:lstStyle>
          <a:p>
            <a:r>
              <a:rPr dirty="0"/>
              <a:t>STOP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0F416821-C9E1-4346-92FA-454A275BA5D3}"/>
              </a:ext>
            </a:extLst>
          </p:cNvPr>
          <p:cNvGrpSpPr/>
          <p:nvPr/>
        </p:nvGrpSpPr>
        <p:grpSpPr>
          <a:xfrm>
            <a:off x="283601" y="3711464"/>
            <a:ext cx="5526040" cy="2781411"/>
            <a:chOff x="283601" y="3711464"/>
            <a:chExt cx="5526040" cy="2781411"/>
          </a:xfrm>
        </p:grpSpPr>
        <p:sp>
          <p:nvSpPr>
            <p:cNvPr id="12" name="Abgerundetes Rechteck">
              <a:extLst>
                <a:ext uri="{FF2B5EF4-FFF2-40B4-BE49-F238E27FC236}">
                  <a16:creationId xmlns:a16="http://schemas.microsoft.com/office/drawing/2014/main" id="{921968CF-45E3-4683-A171-5D53D1D3DBD8}"/>
                </a:ext>
              </a:extLst>
            </p:cNvPr>
            <p:cNvSpPr/>
            <p:nvPr/>
          </p:nvSpPr>
          <p:spPr>
            <a:xfrm>
              <a:off x="283601" y="3711464"/>
              <a:ext cx="4952925" cy="2781411"/>
            </a:xfrm>
            <a:prstGeom prst="roundRect">
              <a:avLst>
                <a:gd name="adj" fmla="val 8573"/>
              </a:avLst>
            </a:prstGeom>
            <a:solidFill>
              <a:srgbClr val="FFFFFF"/>
            </a:solidFill>
            <a:ln w="12700">
              <a:solidFill>
                <a:schemeClr val="accent6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22" name="Ökologie">
              <a:extLst>
                <a:ext uri="{FF2B5EF4-FFF2-40B4-BE49-F238E27FC236}">
                  <a16:creationId xmlns:a16="http://schemas.microsoft.com/office/drawing/2014/main" id="{A6B3703D-FBC1-4646-AA7E-18F92C80A4B6}"/>
                </a:ext>
              </a:extLst>
            </p:cNvPr>
            <p:cNvSpPr txBox="1"/>
            <p:nvPr/>
          </p:nvSpPr>
          <p:spPr>
            <a:xfrm>
              <a:off x="2014469" y="5999335"/>
              <a:ext cx="1446548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sz="1200" spc="120">
                  <a:solidFill>
                    <a:schemeClr val="accent6"/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lvl1pPr>
            </a:lstStyle>
            <a:p>
              <a:r>
                <a:rPr sz="2000" b="1" dirty="0" err="1"/>
                <a:t>Ökologie</a:t>
              </a:r>
              <a:endParaRPr sz="2000" b="1" dirty="0"/>
            </a:p>
          </p:txBody>
        </p:sp>
        <p:sp>
          <p:nvSpPr>
            <p:cNvPr id="26" name="Im Bereich Umwelt könnte man…">
              <a:extLst>
                <a:ext uri="{FF2B5EF4-FFF2-40B4-BE49-F238E27FC236}">
                  <a16:creationId xmlns:a16="http://schemas.microsoft.com/office/drawing/2014/main" id="{E9F779C1-44BC-44FF-99FF-7A0D3035BF36}"/>
                </a:ext>
              </a:extLst>
            </p:cNvPr>
            <p:cNvSpPr txBox="1"/>
            <p:nvPr/>
          </p:nvSpPr>
          <p:spPr>
            <a:xfrm>
              <a:off x="515810" y="3920667"/>
              <a:ext cx="5293831" cy="3077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sz="1000">
                  <a:latin typeface="Bradley Hand ITC TT-Bold"/>
                  <a:ea typeface="Bradley Hand ITC TT-Bold"/>
                  <a:cs typeface="Bradley Hand ITC TT-Bold"/>
                  <a:sym typeface="Bradley Hand ITC TT-Bold"/>
                </a:defRPr>
              </a:lvl1pPr>
            </a:lstStyle>
            <a:p>
              <a:r>
                <a:rPr sz="1400" dirty="0" err="1"/>
                <a:t>Im</a:t>
              </a:r>
              <a:r>
                <a:rPr sz="1400" dirty="0"/>
                <a:t> </a:t>
              </a:r>
              <a:r>
                <a:rPr sz="1400" dirty="0" err="1"/>
                <a:t>Bereich</a:t>
              </a:r>
              <a:r>
                <a:rPr sz="1400" dirty="0"/>
                <a:t> Umwelt </a:t>
              </a:r>
              <a:r>
                <a:rPr sz="1400" dirty="0" err="1"/>
                <a:t>könnte</a:t>
              </a:r>
              <a:r>
                <a:rPr sz="1400" dirty="0"/>
                <a:t> man…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72789ED3-1759-4E85-BC8B-49B0029AB3D0}"/>
              </a:ext>
            </a:extLst>
          </p:cNvPr>
          <p:cNvGrpSpPr/>
          <p:nvPr/>
        </p:nvGrpSpPr>
        <p:grpSpPr>
          <a:xfrm>
            <a:off x="6025171" y="3444817"/>
            <a:ext cx="5895257" cy="2968580"/>
            <a:chOff x="6025171" y="3444817"/>
            <a:chExt cx="5895257" cy="2781411"/>
          </a:xfrm>
        </p:grpSpPr>
        <p:sp>
          <p:nvSpPr>
            <p:cNvPr id="11" name="Abgerundetes Rechteck">
              <a:extLst>
                <a:ext uri="{FF2B5EF4-FFF2-40B4-BE49-F238E27FC236}">
                  <a16:creationId xmlns:a16="http://schemas.microsoft.com/office/drawing/2014/main" id="{2C1B6CA5-35C8-4413-9461-4A6C8ADB5410}"/>
                </a:ext>
              </a:extLst>
            </p:cNvPr>
            <p:cNvSpPr/>
            <p:nvPr/>
          </p:nvSpPr>
          <p:spPr>
            <a:xfrm>
              <a:off x="6025171" y="3444817"/>
              <a:ext cx="5895257" cy="2781411"/>
            </a:xfrm>
            <a:prstGeom prst="roundRect">
              <a:avLst>
                <a:gd name="adj" fmla="val 10171"/>
              </a:avLst>
            </a:prstGeom>
            <a:solidFill>
              <a:srgbClr val="FFFFFF"/>
            </a:solidFill>
            <a:ln w="12700">
              <a:solidFill>
                <a:schemeClr val="accent2"/>
              </a:solidFill>
              <a:miter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23" name="Politik">
              <a:extLst>
                <a:ext uri="{FF2B5EF4-FFF2-40B4-BE49-F238E27FC236}">
                  <a16:creationId xmlns:a16="http://schemas.microsoft.com/office/drawing/2014/main" id="{B8A95A81-4B12-42FA-8431-E20869E1B9C2}"/>
                </a:ext>
              </a:extLst>
            </p:cNvPr>
            <p:cNvSpPr txBox="1"/>
            <p:nvPr/>
          </p:nvSpPr>
          <p:spPr>
            <a:xfrm>
              <a:off x="8395464" y="5813045"/>
              <a:ext cx="1277271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sz="1200" spc="120">
                  <a:solidFill>
                    <a:schemeClr val="accent2"/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lvl1pPr>
            </a:lstStyle>
            <a:p>
              <a:r>
                <a:rPr sz="2000" b="1" dirty="0" err="1"/>
                <a:t>Politik</a:t>
              </a:r>
              <a:endParaRPr sz="2000" b="1" dirty="0"/>
            </a:p>
          </p:txBody>
        </p:sp>
        <p:sp>
          <p:nvSpPr>
            <p:cNvPr id="27" name="Die Politik könnte…">
              <a:extLst>
                <a:ext uri="{FF2B5EF4-FFF2-40B4-BE49-F238E27FC236}">
                  <a16:creationId xmlns:a16="http://schemas.microsoft.com/office/drawing/2014/main" id="{2850EFE8-0CFD-41F2-B9DE-3E2D70CF0E36}"/>
                </a:ext>
              </a:extLst>
            </p:cNvPr>
            <p:cNvSpPr txBox="1"/>
            <p:nvPr/>
          </p:nvSpPr>
          <p:spPr>
            <a:xfrm>
              <a:off x="6470827" y="3576663"/>
              <a:ext cx="5293831" cy="3077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sz="1000">
                  <a:latin typeface="Bradley Hand ITC TT-Bold"/>
                  <a:ea typeface="Bradley Hand ITC TT-Bold"/>
                  <a:cs typeface="Bradley Hand ITC TT-Bold"/>
                  <a:sym typeface="Bradley Hand ITC TT-Bold"/>
                </a:defRPr>
              </a:lvl1pPr>
            </a:lstStyle>
            <a:p>
              <a:r>
                <a:rPr sz="1400" dirty="0"/>
                <a:t>Die </a:t>
              </a:r>
              <a:r>
                <a:rPr sz="1400" dirty="0" err="1"/>
                <a:t>Politik</a:t>
              </a:r>
              <a:r>
                <a:rPr sz="1400" dirty="0"/>
                <a:t> </a:t>
              </a:r>
              <a:r>
                <a:rPr sz="1400" dirty="0" err="1"/>
                <a:t>könnte</a:t>
              </a:r>
              <a:r>
                <a:rPr sz="1400" dirty="0"/>
                <a:t>…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14FD72D7-2E42-4802-A865-D4D8D7E633F4}"/>
              </a:ext>
            </a:extLst>
          </p:cNvPr>
          <p:cNvGrpSpPr/>
          <p:nvPr/>
        </p:nvGrpSpPr>
        <p:grpSpPr>
          <a:xfrm>
            <a:off x="3262555" y="81543"/>
            <a:ext cx="6466163" cy="2974884"/>
            <a:chOff x="3262555" y="81542"/>
            <a:chExt cx="7407297" cy="3004333"/>
          </a:xfrm>
        </p:grpSpPr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AACAA1EF-90C7-4CB3-A007-E46E18357291}"/>
                </a:ext>
              </a:extLst>
            </p:cNvPr>
            <p:cNvGrpSpPr/>
            <p:nvPr/>
          </p:nvGrpSpPr>
          <p:grpSpPr>
            <a:xfrm>
              <a:off x="3262555" y="81542"/>
              <a:ext cx="7407297" cy="3004333"/>
              <a:chOff x="3530291" y="110792"/>
              <a:chExt cx="7407297" cy="3004333"/>
            </a:xfrm>
          </p:grpSpPr>
          <p:grpSp>
            <p:nvGrpSpPr>
              <p:cNvPr id="29" name="Gruppieren 28">
                <a:extLst>
                  <a:ext uri="{FF2B5EF4-FFF2-40B4-BE49-F238E27FC236}">
                    <a16:creationId xmlns:a16="http://schemas.microsoft.com/office/drawing/2014/main" id="{22A69BA7-C7C0-49FC-BE00-53AD55E657D5}"/>
                  </a:ext>
                </a:extLst>
              </p:cNvPr>
              <p:cNvGrpSpPr/>
              <p:nvPr/>
            </p:nvGrpSpPr>
            <p:grpSpPr>
              <a:xfrm>
                <a:off x="3530291" y="110792"/>
                <a:ext cx="7407297" cy="3004333"/>
                <a:chOff x="3530291" y="110792"/>
                <a:chExt cx="7407297" cy="3004333"/>
              </a:xfrm>
            </p:grpSpPr>
            <p:sp>
              <p:nvSpPr>
                <p:cNvPr id="10" name="Abgerundetes Rechteck">
                  <a:extLst>
                    <a:ext uri="{FF2B5EF4-FFF2-40B4-BE49-F238E27FC236}">
                      <a16:creationId xmlns:a16="http://schemas.microsoft.com/office/drawing/2014/main" id="{A03B28BE-07ED-4C8A-B281-ECE32588647D}"/>
                    </a:ext>
                  </a:extLst>
                </p:cNvPr>
                <p:cNvSpPr/>
                <p:nvPr/>
              </p:nvSpPr>
              <p:spPr>
                <a:xfrm>
                  <a:off x="3530291" y="110792"/>
                  <a:ext cx="7407297" cy="3004333"/>
                </a:xfrm>
                <a:prstGeom prst="roundRect">
                  <a:avLst>
                    <a:gd name="adj" fmla="val 12776"/>
                  </a:avLst>
                </a:prstGeom>
                <a:solidFill>
                  <a:srgbClr val="FFFFFF"/>
                </a:solidFill>
                <a:ln w="12700">
                  <a:solidFill>
                    <a:schemeClr val="accent5"/>
                  </a:solidFill>
                  <a:miter/>
                </a:ln>
              </p:spPr>
              <p:txBody>
                <a:bodyPr lIns="45719" rIns="45719" anchor="ctr"/>
                <a:lstStyle/>
                <a:p>
                  <a:endParaRPr/>
                </a:p>
              </p:txBody>
            </p:sp>
            <p:sp>
              <p:nvSpPr>
                <p:cNvPr id="24" name="Ökonomie">
                  <a:extLst>
                    <a:ext uri="{FF2B5EF4-FFF2-40B4-BE49-F238E27FC236}">
                      <a16:creationId xmlns:a16="http://schemas.microsoft.com/office/drawing/2014/main" id="{A789C846-5808-4DD5-B001-101FE5C21D16}"/>
                    </a:ext>
                  </a:extLst>
                </p:cNvPr>
                <p:cNvSpPr txBox="1"/>
                <p:nvPr/>
              </p:nvSpPr>
              <p:spPr>
                <a:xfrm>
                  <a:off x="6228441" y="205190"/>
                  <a:ext cx="1657089" cy="404071"/>
                </a:xfrm>
                <a:prstGeom prst="rect">
                  <a:avLst/>
                </a:prstGeom>
                <a:ln w="127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45719" rIns="45719">
                  <a:spAutoFit/>
                </a:bodyPr>
                <a:lstStyle>
                  <a:lvl1pPr>
                    <a:defRPr sz="1200" spc="120">
                      <a:solidFill>
                        <a:schemeClr val="accent5"/>
                      </a:solidFill>
                      <a:latin typeface="American Typewriter"/>
                      <a:ea typeface="American Typewriter"/>
                      <a:cs typeface="American Typewriter"/>
                      <a:sym typeface="American Typewriter"/>
                    </a:defRPr>
                  </a:lvl1pPr>
                </a:lstStyle>
                <a:p>
                  <a:r>
                    <a:rPr sz="2000" b="1" dirty="0" err="1"/>
                    <a:t>Ökonomie</a:t>
                  </a:r>
                  <a:endParaRPr sz="2000" b="1" dirty="0"/>
                </a:p>
              </p:txBody>
            </p:sp>
          </p:grpSp>
          <p:sp>
            <p:nvSpPr>
              <p:cNvPr id="28" name="Beispiel: Die Wirtschaft könnte Carbon Capture and Storage für Industrien mit schwer vermeidbaren Emissionen einsetzen. Dies wäre eine Möglichkeit, um z.B. in der Stahl- und Zementproduktion CO2-Emissionen zu reduzieren.">
                <a:extLst>
                  <a:ext uri="{FF2B5EF4-FFF2-40B4-BE49-F238E27FC236}">
                    <a16:creationId xmlns:a16="http://schemas.microsoft.com/office/drawing/2014/main" id="{BCD660E5-CDA2-4F88-B136-DD0C892DDE8C}"/>
                  </a:ext>
                </a:extLst>
              </p:cNvPr>
              <p:cNvSpPr txBox="1"/>
              <p:nvPr/>
            </p:nvSpPr>
            <p:spPr>
              <a:xfrm>
                <a:off x="3699708" y="603765"/>
                <a:ext cx="7173748" cy="65272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rIns="45719">
                <a:spAutoFit/>
              </a:bodyPr>
              <a:lstStyle/>
              <a:p>
                <a:pPr>
                  <a:defRPr sz="800">
                    <a:latin typeface="Bradley Hand ITC TT-Bold"/>
                    <a:ea typeface="Bradley Hand ITC TT-Bold"/>
                    <a:cs typeface="Bradley Hand ITC TT-Bold"/>
                    <a:sym typeface="Bradley Hand ITC TT-Bold"/>
                  </a:defRPr>
                </a:pPr>
                <a:r>
                  <a:rPr sz="1200" dirty="0" err="1"/>
                  <a:t>Beispiel</a:t>
                </a:r>
                <a:r>
                  <a:rPr sz="1200" dirty="0"/>
                  <a:t>: </a:t>
                </a:r>
                <a:r>
                  <a:rPr sz="1200" i="1" dirty="0"/>
                  <a:t>Die </a:t>
                </a:r>
                <a:r>
                  <a:rPr sz="1200" i="1" dirty="0" err="1"/>
                  <a:t>Wirtschaft</a:t>
                </a:r>
                <a:r>
                  <a:rPr sz="1200" i="1" dirty="0"/>
                  <a:t> </a:t>
                </a:r>
                <a:r>
                  <a:rPr sz="1200" i="1" dirty="0" err="1"/>
                  <a:t>könnte</a:t>
                </a:r>
                <a:r>
                  <a:rPr sz="1200" i="1" dirty="0"/>
                  <a:t> Carbon Capture and Storage </a:t>
                </a:r>
                <a:r>
                  <a:rPr sz="1200" i="1" dirty="0" err="1"/>
                  <a:t>für</a:t>
                </a:r>
                <a:r>
                  <a:rPr sz="1200" i="1" dirty="0"/>
                  <a:t> </a:t>
                </a:r>
                <a:r>
                  <a:rPr sz="1200" i="1" dirty="0" err="1"/>
                  <a:t>Industrien</a:t>
                </a:r>
                <a:r>
                  <a:rPr sz="1200" i="1" dirty="0"/>
                  <a:t> </a:t>
                </a:r>
                <a:r>
                  <a:rPr sz="1200" i="1" dirty="0" err="1"/>
                  <a:t>mit</a:t>
                </a:r>
                <a:r>
                  <a:rPr sz="1200" i="1" dirty="0"/>
                  <a:t> </a:t>
                </a:r>
                <a:r>
                  <a:rPr sz="1200" i="1" dirty="0" err="1"/>
                  <a:t>schwer</a:t>
                </a:r>
                <a:r>
                  <a:rPr sz="1200" i="1" dirty="0"/>
                  <a:t> </a:t>
                </a:r>
                <a:r>
                  <a:rPr sz="1200" i="1" dirty="0" err="1"/>
                  <a:t>vermeidbaren</a:t>
                </a:r>
                <a:r>
                  <a:rPr sz="1200" i="1" dirty="0"/>
                  <a:t> </a:t>
                </a:r>
                <a:r>
                  <a:rPr sz="1200" i="1" dirty="0" err="1"/>
                  <a:t>Emissionen</a:t>
                </a:r>
                <a:r>
                  <a:rPr sz="1200" i="1" dirty="0"/>
                  <a:t> </a:t>
                </a:r>
                <a:r>
                  <a:rPr sz="1200" i="1" dirty="0" err="1"/>
                  <a:t>einsetzen</a:t>
                </a:r>
                <a:r>
                  <a:rPr sz="1200" i="1" dirty="0"/>
                  <a:t>. Dies </a:t>
                </a:r>
                <a:r>
                  <a:rPr sz="1200" i="1" dirty="0" err="1"/>
                  <a:t>wäre</a:t>
                </a:r>
                <a:r>
                  <a:rPr sz="1200" i="1" dirty="0"/>
                  <a:t> </a:t>
                </a:r>
                <a:r>
                  <a:rPr sz="1200" i="1" dirty="0" err="1"/>
                  <a:t>eine</a:t>
                </a:r>
                <a:r>
                  <a:rPr sz="1200" i="1" dirty="0"/>
                  <a:t> </a:t>
                </a:r>
                <a:r>
                  <a:rPr sz="1200" i="1" dirty="0" err="1"/>
                  <a:t>Möglichkeit</a:t>
                </a:r>
                <a:r>
                  <a:rPr sz="1200" i="1" dirty="0"/>
                  <a:t>, um </a:t>
                </a:r>
                <a:r>
                  <a:rPr sz="1200" i="1" dirty="0" err="1"/>
                  <a:t>z.B.</a:t>
                </a:r>
                <a:r>
                  <a:rPr sz="1200" i="1" dirty="0"/>
                  <a:t> in der Stahl- und </a:t>
                </a:r>
                <a:r>
                  <a:rPr sz="1200" i="1" dirty="0" err="1"/>
                  <a:t>Zementproduktion</a:t>
                </a:r>
                <a:r>
                  <a:rPr sz="1200" i="1" dirty="0"/>
                  <a:t> CO</a:t>
                </a:r>
                <a:r>
                  <a:rPr sz="1200" i="1" baseline="-5999" dirty="0"/>
                  <a:t>2</a:t>
                </a:r>
                <a:r>
                  <a:rPr sz="1200" i="1" dirty="0"/>
                  <a:t>-Emissionen </a:t>
                </a:r>
                <a:r>
                  <a:rPr sz="1200" i="1" dirty="0" err="1"/>
                  <a:t>zu</a:t>
                </a:r>
                <a:r>
                  <a:rPr sz="1200" i="1" dirty="0"/>
                  <a:t> </a:t>
                </a:r>
                <a:r>
                  <a:rPr sz="1200" i="1" dirty="0" err="1"/>
                  <a:t>reduzieren</a:t>
                </a:r>
                <a:r>
                  <a:rPr sz="1200" i="1" dirty="0"/>
                  <a:t>.</a:t>
                </a:r>
                <a:endParaRPr sz="1200" i="1" dirty="0"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25" name="Die Wirtschaft könnte…">
              <a:extLst>
                <a:ext uri="{FF2B5EF4-FFF2-40B4-BE49-F238E27FC236}">
                  <a16:creationId xmlns:a16="http://schemas.microsoft.com/office/drawing/2014/main" id="{9B049A7C-86DE-438D-B18D-A54D59EECAD6}"/>
                </a:ext>
              </a:extLst>
            </p:cNvPr>
            <p:cNvSpPr txBox="1"/>
            <p:nvPr/>
          </p:nvSpPr>
          <p:spPr>
            <a:xfrm>
              <a:off x="3461017" y="1255905"/>
              <a:ext cx="5293831" cy="3108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sz="1000">
                  <a:latin typeface="Bradley Hand ITC TT-Bold"/>
                  <a:ea typeface="Bradley Hand ITC TT-Bold"/>
                  <a:cs typeface="Bradley Hand ITC TT-Bold"/>
                  <a:sym typeface="Bradley Hand ITC TT-Bold"/>
                </a:defRPr>
              </a:lvl1pPr>
            </a:lstStyle>
            <a:p>
              <a:r>
                <a:rPr sz="1400" dirty="0"/>
                <a:t>Die </a:t>
              </a:r>
              <a:r>
                <a:rPr sz="1400" dirty="0" err="1"/>
                <a:t>Wirtschaft</a:t>
              </a:r>
              <a:r>
                <a:rPr sz="1400" dirty="0"/>
                <a:t> </a:t>
              </a:r>
              <a:r>
                <a:rPr sz="1400" dirty="0" err="1"/>
                <a:t>könnte</a:t>
              </a:r>
              <a:r>
                <a:rPr sz="1400" dirty="0"/>
                <a:t>…</a:t>
              </a:r>
            </a:p>
          </p:txBody>
        </p:sp>
      </p:grpSp>
      <p:grpSp>
        <p:nvGrpSpPr>
          <p:cNvPr id="13" name="Gruppieren">
            <a:extLst>
              <a:ext uri="{FF2B5EF4-FFF2-40B4-BE49-F238E27FC236}">
                <a16:creationId xmlns:a16="http://schemas.microsoft.com/office/drawing/2014/main" id="{280C9CAB-79B8-4A95-882C-F896C4517C2A}"/>
              </a:ext>
            </a:extLst>
          </p:cNvPr>
          <p:cNvGrpSpPr/>
          <p:nvPr/>
        </p:nvGrpSpPr>
        <p:grpSpPr>
          <a:xfrm>
            <a:off x="4246592" y="2636171"/>
            <a:ext cx="2342026" cy="2254470"/>
            <a:chOff x="0" y="0"/>
            <a:chExt cx="2342024" cy="2254468"/>
          </a:xfrm>
        </p:grpSpPr>
        <p:grpSp>
          <p:nvGrpSpPr>
            <p:cNvPr id="14" name="Gruppieren">
              <a:extLst>
                <a:ext uri="{FF2B5EF4-FFF2-40B4-BE49-F238E27FC236}">
                  <a16:creationId xmlns:a16="http://schemas.microsoft.com/office/drawing/2014/main" id="{46CE5487-FBDC-4366-A7A0-A8E3CED18F8D}"/>
                </a:ext>
              </a:extLst>
            </p:cNvPr>
            <p:cNvGrpSpPr/>
            <p:nvPr/>
          </p:nvGrpSpPr>
          <p:grpSpPr>
            <a:xfrm>
              <a:off x="1525" y="0"/>
              <a:ext cx="2340500" cy="2254469"/>
              <a:chOff x="0" y="0"/>
              <a:chExt cx="2340499" cy="2254468"/>
            </a:xfrm>
          </p:grpSpPr>
          <p:sp>
            <p:nvSpPr>
              <p:cNvPr id="19" name="Oval">
                <a:extLst>
                  <a:ext uri="{FF2B5EF4-FFF2-40B4-BE49-F238E27FC236}">
                    <a16:creationId xmlns:a16="http://schemas.microsoft.com/office/drawing/2014/main" id="{64B21DEA-E3EE-4BFE-B56B-11365BCEF3DC}"/>
                  </a:ext>
                </a:extLst>
              </p:cNvPr>
              <p:cNvSpPr/>
              <p:nvPr/>
            </p:nvSpPr>
            <p:spPr>
              <a:xfrm rot="20335453">
                <a:off x="170562" y="927524"/>
                <a:ext cx="1140306" cy="1160740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" name="Oval">
                <a:extLst>
                  <a:ext uri="{FF2B5EF4-FFF2-40B4-BE49-F238E27FC236}">
                    <a16:creationId xmlns:a16="http://schemas.microsoft.com/office/drawing/2014/main" id="{3830D452-54A9-4BA6-A57D-284252776EC9}"/>
                  </a:ext>
                </a:extLst>
              </p:cNvPr>
              <p:cNvSpPr/>
              <p:nvPr/>
            </p:nvSpPr>
            <p:spPr>
              <a:xfrm rot="20335453">
                <a:off x="1029631" y="927524"/>
                <a:ext cx="1140307" cy="1160740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" name="Oval">
                <a:extLst>
                  <a:ext uri="{FF2B5EF4-FFF2-40B4-BE49-F238E27FC236}">
                    <a16:creationId xmlns:a16="http://schemas.microsoft.com/office/drawing/2014/main" id="{420CF5AA-D729-4C1D-A203-D5E1C310A155}"/>
                  </a:ext>
                </a:extLst>
              </p:cNvPr>
              <p:cNvSpPr/>
              <p:nvPr/>
            </p:nvSpPr>
            <p:spPr>
              <a:xfrm rot="20335453">
                <a:off x="601621" y="166204"/>
                <a:ext cx="1140307" cy="1160740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5" name="Gruppieren">
              <a:extLst>
                <a:ext uri="{FF2B5EF4-FFF2-40B4-BE49-F238E27FC236}">
                  <a16:creationId xmlns:a16="http://schemas.microsoft.com/office/drawing/2014/main" id="{0B3CA0D0-A2DC-40E6-8258-CB93E54BEE66}"/>
                </a:ext>
              </a:extLst>
            </p:cNvPr>
            <p:cNvGrpSpPr/>
            <p:nvPr/>
          </p:nvGrpSpPr>
          <p:grpSpPr>
            <a:xfrm>
              <a:off x="0" y="0"/>
              <a:ext cx="2340500" cy="2254469"/>
              <a:chOff x="0" y="0"/>
              <a:chExt cx="2340499" cy="2254468"/>
            </a:xfrm>
          </p:grpSpPr>
          <p:sp>
            <p:nvSpPr>
              <p:cNvPr id="16" name="Oval">
                <a:extLst>
                  <a:ext uri="{FF2B5EF4-FFF2-40B4-BE49-F238E27FC236}">
                    <a16:creationId xmlns:a16="http://schemas.microsoft.com/office/drawing/2014/main" id="{9603644B-4C84-4EDA-998B-0E30277CCE01}"/>
                  </a:ext>
                </a:extLst>
              </p:cNvPr>
              <p:cNvSpPr/>
              <p:nvPr/>
            </p:nvSpPr>
            <p:spPr>
              <a:xfrm rot="20335453">
                <a:off x="170562" y="927524"/>
                <a:ext cx="1140306" cy="1160740"/>
              </a:xfrm>
              <a:prstGeom prst="ellipse">
                <a:avLst/>
              </a:prstGeom>
              <a:solidFill>
                <a:schemeClr val="accent6">
                  <a:satOff val="-3457"/>
                  <a:lumOff val="26078"/>
                  <a:alpha val="44388"/>
                </a:schemeClr>
              </a:solidFill>
              <a:ln w="12700" cap="flat">
                <a:solidFill>
                  <a:schemeClr val="accent6">
                    <a:satOff val="-3457"/>
                    <a:lumOff val="26078"/>
                    <a:alpha val="44388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7" name="Oval">
                <a:extLst>
                  <a:ext uri="{FF2B5EF4-FFF2-40B4-BE49-F238E27FC236}">
                    <a16:creationId xmlns:a16="http://schemas.microsoft.com/office/drawing/2014/main" id="{632ECB0F-EA56-4246-AFF3-607327AF811F}"/>
                  </a:ext>
                </a:extLst>
              </p:cNvPr>
              <p:cNvSpPr/>
              <p:nvPr/>
            </p:nvSpPr>
            <p:spPr>
              <a:xfrm rot="20335453">
                <a:off x="1029631" y="927524"/>
                <a:ext cx="1140307" cy="1160740"/>
              </a:xfrm>
              <a:prstGeom prst="ellipse">
                <a:avLst/>
              </a:prstGeom>
              <a:solidFill>
                <a:schemeClr val="accent2">
                  <a:lumOff val="21960"/>
                  <a:alpha val="44388"/>
                </a:schemeClr>
              </a:solidFill>
              <a:ln w="12700" cap="flat">
                <a:solidFill>
                  <a:schemeClr val="accent2">
                    <a:lumOff val="21960"/>
                    <a:alpha val="44388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8" name="Oval">
                <a:extLst>
                  <a:ext uri="{FF2B5EF4-FFF2-40B4-BE49-F238E27FC236}">
                    <a16:creationId xmlns:a16="http://schemas.microsoft.com/office/drawing/2014/main" id="{D383882E-EE51-4481-8BCE-9179D89141FD}"/>
                  </a:ext>
                </a:extLst>
              </p:cNvPr>
              <p:cNvSpPr/>
              <p:nvPr/>
            </p:nvSpPr>
            <p:spPr>
              <a:xfrm rot="20335453">
                <a:off x="601621" y="166204"/>
                <a:ext cx="1140307" cy="1160740"/>
              </a:xfrm>
              <a:prstGeom prst="ellipse">
                <a:avLst/>
              </a:prstGeom>
              <a:solidFill>
                <a:schemeClr val="accent5">
                  <a:lumOff val="20196"/>
                  <a:alpha val="44388"/>
                </a:schemeClr>
              </a:solidFill>
              <a:ln w="12700" cap="flat">
                <a:solidFill>
                  <a:schemeClr val="accent5">
                    <a:lumOff val="20196"/>
                    <a:alpha val="44388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34" name="Foliennummernplatzhalter 33">
            <a:extLst>
              <a:ext uri="{FF2B5EF4-FFF2-40B4-BE49-F238E27FC236}">
                <a16:creationId xmlns:a16="http://schemas.microsoft.com/office/drawing/2014/main" id="{40E5D8C0-7EE8-45B2-950D-4240D2AF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8788" y="6481538"/>
            <a:ext cx="2743200" cy="365125"/>
          </a:xfrm>
        </p:spPr>
        <p:txBody>
          <a:bodyPr/>
          <a:lstStyle/>
          <a:p>
            <a:fld id="{C49B5A6B-5FCC-45C9-8C44-0C6D5CBEF368}" type="slidenum">
              <a:rPr lang="de-DE" smtClean="0"/>
              <a:t>6</a:t>
            </a:fld>
            <a:endParaRPr lang="de-DE" dirty="0"/>
          </a:p>
        </p:txBody>
      </p:sp>
      <p:sp>
        <p:nvSpPr>
          <p:cNvPr id="35" name="Fußzeilenplatzhalter 34">
            <a:extLst>
              <a:ext uri="{FF2B5EF4-FFF2-40B4-BE49-F238E27FC236}">
                <a16:creationId xmlns:a16="http://schemas.microsoft.com/office/drawing/2014/main" id="{EC348BBB-3C9D-4FC1-B0A1-B5B800C1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16344" y="6519515"/>
            <a:ext cx="7450494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531735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94DE9AC1-AA97-4D17-B13A-E1E8DF2AEBB5}"/>
              </a:ext>
            </a:extLst>
          </p:cNvPr>
          <p:cNvSpPr txBox="1"/>
          <p:nvPr/>
        </p:nvSpPr>
        <p:spPr>
          <a:xfrm>
            <a:off x="1287998" y="161667"/>
            <a:ext cx="9317984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de-DE" b="1" dirty="0"/>
              <a:t>Formulieren Sie weitere Handlungsoptionen, die gesellschaftlich und in Ihrem Alltag zur</a:t>
            </a:r>
          </a:p>
          <a:p>
            <a:r>
              <a:rPr lang="de-DE" b="1" dirty="0"/>
              <a:t>Leitfrage „Carbon Capture and Storage – Eine Zukunftstechnologie?“ beitragen könnten.</a:t>
            </a:r>
          </a:p>
        </p:txBody>
      </p:sp>
      <p:sp>
        <p:nvSpPr>
          <p:cNvPr id="10" name="Abgerundetes Rechteck">
            <a:extLst>
              <a:ext uri="{FF2B5EF4-FFF2-40B4-BE49-F238E27FC236}">
                <a16:creationId xmlns:a16="http://schemas.microsoft.com/office/drawing/2014/main" id="{59086AB9-FAE6-4C26-A733-716C275B7BE3}"/>
              </a:ext>
            </a:extLst>
          </p:cNvPr>
          <p:cNvSpPr/>
          <p:nvPr/>
        </p:nvSpPr>
        <p:spPr>
          <a:xfrm>
            <a:off x="3534510" y="3655533"/>
            <a:ext cx="5149179" cy="2574194"/>
          </a:xfrm>
          <a:prstGeom prst="roundRect">
            <a:avLst>
              <a:gd name="adj" fmla="val 9445"/>
            </a:avLst>
          </a:prstGeom>
          <a:solidFill>
            <a:srgbClr val="FFFFFF"/>
          </a:solidFill>
          <a:ln w="12700">
            <a:solidFill>
              <a:srgbClr val="000000"/>
            </a:solidFill>
            <a:prstDash val="sysDot"/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" name="Abgerundetes Rechteck">
            <a:extLst>
              <a:ext uri="{FF2B5EF4-FFF2-40B4-BE49-F238E27FC236}">
                <a16:creationId xmlns:a16="http://schemas.microsoft.com/office/drawing/2014/main" id="{71FEDB96-888B-4053-A38A-39B0EDE8D6E9}"/>
              </a:ext>
            </a:extLst>
          </p:cNvPr>
          <p:cNvSpPr/>
          <p:nvPr/>
        </p:nvSpPr>
        <p:spPr>
          <a:xfrm>
            <a:off x="1992998" y="1129327"/>
            <a:ext cx="4432684" cy="2673136"/>
          </a:xfrm>
          <a:prstGeom prst="roundRect">
            <a:avLst>
              <a:gd name="adj" fmla="val 9445"/>
            </a:avLst>
          </a:prstGeom>
          <a:solidFill>
            <a:srgbClr val="FFFFFF"/>
          </a:solidFill>
          <a:ln w="12700">
            <a:solidFill>
              <a:srgbClr val="000000"/>
            </a:solidFill>
            <a:prstDash val="sysDot"/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2" name="Gesellschaftlich sollten wir…">
            <a:extLst>
              <a:ext uri="{FF2B5EF4-FFF2-40B4-BE49-F238E27FC236}">
                <a16:creationId xmlns:a16="http://schemas.microsoft.com/office/drawing/2014/main" id="{A52EDABD-6B9D-4D3B-B339-716C3DABFAFE}"/>
              </a:ext>
            </a:extLst>
          </p:cNvPr>
          <p:cNvSpPr txBox="1"/>
          <p:nvPr/>
        </p:nvSpPr>
        <p:spPr>
          <a:xfrm>
            <a:off x="2151131" y="1278183"/>
            <a:ext cx="529383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lvl1pPr>
          </a:lstStyle>
          <a:p>
            <a:r>
              <a:rPr sz="1400" dirty="0" err="1"/>
              <a:t>Gesellschaftlich</a:t>
            </a:r>
            <a:r>
              <a:rPr sz="1400" dirty="0"/>
              <a:t> </a:t>
            </a:r>
            <a:r>
              <a:rPr sz="1400" dirty="0" err="1"/>
              <a:t>sollten</a:t>
            </a:r>
            <a:r>
              <a:rPr sz="1400" dirty="0"/>
              <a:t> </a:t>
            </a:r>
            <a:r>
              <a:rPr sz="1400" dirty="0" err="1"/>
              <a:t>wir</a:t>
            </a:r>
            <a:r>
              <a:rPr sz="1400" dirty="0"/>
              <a:t>…</a:t>
            </a:r>
          </a:p>
        </p:txBody>
      </p:sp>
      <p:sp>
        <p:nvSpPr>
          <p:cNvPr id="13" name="Ich kann in meinem Alltag…">
            <a:extLst>
              <a:ext uri="{FF2B5EF4-FFF2-40B4-BE49-F238E27FC236}">
                <a16:creationId xmlns:a16="http://schemas.microsoft.com/office/drawing/2014/main" id="{0FC99D55-0F79-4B9E-B579-5E34F405BDA9}"/>
              </a:ext>
            </a:extLst>
          </p:cNvPr>
          <p:cNvSpPr txBox="1"/>
          <p:nvPr/>
        </p:nvSpPr>
        <p:spPr>
          <a:xfrm>
            <a:off x="3689997" y="3986236"/>
            <a:ext cx="529383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lvl1pPr>
          </a:lstStyle>
          <a:p>
            <a:r>
              <a:rPr sz="1400" dirty="0"/>
              <a:t>Ich </a:t>
            </a:r>
            <a:r>
              <a:rPr sz="1400" dirty="0" err="1"/>
              <a:t>kann</a:t>
            </a:r>
            <a:r>
              <a:rPr sz="1400" dirty="0"/>
              <a:t> in </a:t>
            </a:r>
            <a:r>
              <a:rPr sz="1400" dirty="0" err="1"/>
              <a:t>meinem</a:t>
            </a:r>
            <a:r>
              <a:rPr sz="1400" dirty="0"/>
              <a:t> </a:t>
            </a:r>
            <a:r>
              <a:rPr sz="1400" dirty="0" err="1"/>
              <a:t>Alltag</a:t>
            </a:r>
            <a:r>
              <a:rPr sz="1400" dirty="0"/>
              <a:t>…</a:t>
            </a:r>
          </a:p>
        </p:txBody>
      </p:sp>
      <p:grpSp>
        <p:nvGrpSpPr>
          <p:cNvPr id="14" name="Gruppieren">
            <a:extLst>
              <a:ext uri="{FF2B5EF4-FFF2-40B4-BE49-F238E27FC236}">
                <a16:creationId xmlns:a16="http://schemas.microsoft.com/office/drawing/2014/main" id="{E8099B43-7ABA-4C87-84A3-73594AEFF317}"/>
              </a:ext>
            </a:extLst>
          </p:cNvPr>
          <p:cNvGrpSpPr/>
          <p:nvPr/>
        </p:nvGrpSpPr>
        <p:grpSpPr>
          <a:xfrm>
            <a:off x="403873" y="1278183"/>
            <a:ext cx="10450740" cy="5165147"/>
            <a:chOff x="0" y="0"/>
            <a:chExt cx="8410107" cy="4182649"/>
          </a:xfrm>
        </p:grpSpPr>
        <p:grpSp>
          <p:nvGrpSpPr>
            <p:cNvPr id="15" name="Gruppieren">
              <a:extLst>
                <a:ext uri="{FF2B5EF4-FFF2-40B4-BE49-F238E27FC236}">
                  <a16:creationId xmlns:a16="http://schemas.microsoft.com/office/drawing/2014/main" id="{9E57123D-BEFA-43C7-BC6E-947F0A0BD983}"/>
                </a:ext>
              </a:extLst>
            </p:cNvPr>
            <p:cNvGrpSpPr/>
            <p:nvPr/>
          </p:nvGrpSpPr>
          <p:grpSpPr>
            <a:xfrm>
              <a:off x="1525" y="1928180"/>
              <a:ext cx="2340500" cy="2254470"/>
              <a:chOff x="0" y="0"/>
              <a:chExt cx="2340499" cy="2254468"/>
            </a:xfrm>
          </p:grpSpPr>
          <p:sp>
            <p:nvSpPr>
              <p:cNvPr id="22" name="Oval">
                <a:extLst>
                  <a:ext uri="{FF2B5EF4-FFF2-40B4-BE49-F238E27FC236}">
                    <a16:creationId xmlns:a16="http://schemas.microsoft.com/office/drawing/2014/main" id="{39893195-E678-4056-A6FB-F7828699BD58}"/>
                  </a:ext>
                </a:extLst>
              </p:cNvPr>
              <p:cNvSpPr/>
              <p:nvPr/>
            </p:nvSpPr>
            <p:spPr>
              <a:xfrm rot="20335453">
                <a:off x="170562" y="927524"/>
                <a:ext cx="1140306" cy="1160740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3" name="Oval">
                <a:extLst>
                  <a:ext uri="{FF2B5EF4-FFF2-40B4-BE49-F238E27FC236}">
                    <a16:creationId xmlns:a16="http://schemas.microsoft.com/office/drawing/2014/main" id="{0D4AF390-FBE5-493E-8F83-F3BD4DCCFF2F}"/>
                  </a:ext>
                </a:extLst>
              </p:cNvPr>
              <p:cNvSpPr/>
              <p:nvPr/>
            </p:nvSpPr>
            <p:spPr>
              <a:xfrm rot="20335453">
                <a:off x="1029631" y="927524"/>
                <a:ext cx="1140307" cy="1160740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" name="Oval">
                <a:extLst>
                  <a:ext uri="{FF2B5EF4-FFF2-40B4-BE49-F238E27FC236}">
                    <a16:creationId xmlns:a16="http://schemas.microsoft.com/office/drawing/2014/main" id="{3F4E1E60-62C2-4638-86B3-8A190411496F}"/>
                  </a:ext>
                </a:extLst>
              </p:cNvPr>
              <p:cNvSpPr/>
              <p:nvPr/>
            </p:nvSpPr>
            <p:spPr>
              <a:xfrm rot="20335453">
                <a:off x="601621" y="166204"/>
                <a:ext cx="1140307" cy="1160740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6" name="Gruppieren">
              <a:extLst>
                <a:ext uri="{FF2B5EF4-FFF2-40B4-BE49-F238E27FC236}">
                  <a16:creationId xmlns:a16="http://schemas.microsoft.com/office/drawing/2014/main" id="{8A712ACE-01E4-4C9A-8575-125F762D57FE}"/>
                </a:ext>
              </a:extLst>
            </p:cNvPr>
            <p:cNvGrpSpPr/>
            <p:nvPr/>
          </p:nvGrpSpPr>
          <p:grpSpPr>
            <a:xfrm>
              <a:off x="-1" y="-1"/>
              <a:ext cx="8410109" cy="4182651"/>
              <a:chOff x="0" y="0"/>
              <a:chExt cx="8410107" cy="4182649"/>
            </a:xfrm>
          </p:grpSpPr>
          <p:sp>
            <p:nvSpPr>
              <p:cNvPr id="17" name="Oval">
                <a:extLst>
                  <a:ext uri="{FF2B5EF4-FFF2-40B4-BE49-F238E27FC236}">
                    <a16:creationId xmlns:a16="http://schemas.microsoft.com/office/drawing/2014/main" id="{BBA679C9-10EA-49DB-852B-CB334F8B2AC2}"/>
                  </a:ext>
                </a:extLst>
              </p:cNvPr>
              <p:cNvSpPr/>
              <p:nvPr/>
            </p:nvSpPr>
            <p:spPr>
              <a:xfrm rot="20335453">
                <a:off x="170562" y="2855705"/>
                <a:ext cx="1140306" cy="1160740"/>
              </a:xfrm>
              <a:prstGeom prst="ellipse">
                <a:avLst/>
              </a:prstGeom>
              <a:solidFill>
                <a:schemeClr val="accent6">
                  <a:satOff val="-3457"/>
                  <a:lumOff val="26078"/>
                  <a:alpha val="44388"/>
                </a:schemeClr>
              </a:solidFill>
              <a:ln w="12700" cap="flat">
                <a:solidFill>
                  <a:schemeClr val="accent6">
                    <a:satOff val="-3457"/>
                    <a:lumOff val="26078"/>
                    <a:alpha val="44388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8" name="Oval">
                <a:extLst>
                  <a:ext uri="{FF2B5EF4-FFF2-40B4-BE49-F238E27FC236}">
                    <a16:creationId xmlns:a16="http://schemas.microsoft.com/office/drawing/2014/main" id="{EECA8802-1F85-4415-BD12-93205097938D}"/>
                  </a:ext>
                </a:extLst>
              </p:cNvPr>
              <p:cNvSpPr/>
              <p:nvPr/>
            </p:nvSpPr>
            <p:spPr>
              <a:xfrm rot="20335453">
                <a:off x="1029631" y="2855705"/>
                <a:ext cx="1140307" cy="1160740"/>
              </a:xfrm>
              <a:prstGeom prst="ellipse">
                <a:avLst/>
              </a:prstGeom>
              <a:solidFill>
                <a:schemeClr val="accent2">
                  <a:lumOff val="21960"/>
                  <a:alpha val="44388"/>
                </a:schemeClr>
              </a:solidFill>
              <a:ln w="12700" cap="flat">
                <a:solidFill>
                  <a:schemeClr val="accent2">
                    <a:lumOff val="21960"/>
                    <a:alpha val="44388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9" name="Oval">
                <a:extLst>
                  <a:ext uri="{FF2B5EF4-FFF2-40B4-BE49-F238E27FC236}">
                    <a16:creationId xmlns:a16="http://schemas.microsoft.com/office/drawing/2014/main" id="{4C35A057-D6B7-4C5D-A7AA-6B61DFD6DCFB}"/>
                  </a:ext>
                </a:extLst>
              </p:cNvPr>
              <p:cNvSpPr/>
              <p:nvPr/>
            </p:nvSpPr>
            <p:spPr>
              <a:xfrm rot="20335453">
                <a:off x="601621" y="2094385"/>
                <a:ext cx="1140307" cy="1160740"/>
              </a:xfrm>
              <a:prstGeom prst="ellipse">
                <a:avLst/>
              </a:prstGeom>
              <a:solidFill>
                <a:schemeClr val="accent5">
                  <a:lumOff val="20196"/>
                  <a:alpha val="44388"/>
                </a:schemeClr>
              </a:solidFill>
              <a:ln w="12700" cap="flat">
                <a:solidFill>
                  <a:schemeClr val="accent5">
                    <a:lumOff val="20196"/>
                    <a:alpha val="44388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" name="Oval">
                <a:extLst>
                  <a:ext uri="{FF2B5EF4-FFF2-40B4-BE49-F238E27FC236}">
                    <a16:creationId xmlns:a16="http://schemas.microsoft.com/office/drawing/2014/main" id="{096F2658-B791-47DA-B63F-F0847032878D}"/>
                  </a:ext>
                </a:extLst>
              </p:cNvPr>
              <p:cNvSpPr/>
              <p:nvPr/>
            </p:nvSpPr>
            <p:spPr>
              <a:xfrm rot="20335453">
                <a:off x="6804149" y="848742"/>
                <a:ext cx="1397001" cy="1422035"/>
              </a:xfrm>
              <a:prstGeom prst="ellipse">
                <a:avLst/>
              </a:prstGeom>
              <a:solidFill>
                <a:srgbClr val="A954EA">
                  <a:alpha val="22040"/>
                </a:srgbClr>
              </a:solidFill>
              <a:ln w="12700" cap="flat">
                <a:solidFill>
                  <a:srgbClr val="ECDDFA">
                    <a:alpha val="44388"/>
                  </a:srgb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" name="Oval">
                <a:extLst>
                  <a:ext uri="{FF2B5EF4-FFF2-40B4-BE49-F238E27FC236}">
                    <a16:creationId xmlns:a16="http://schemas.microsoft.com/office/drawing/2014/main" id="{48453199-B8F4-40A5-8190-7B8E87386AB9}"/>
                  </a:ext>
                </a:extLst>
              </p:cNvPr>
              <p:cNvSpPr/>
              <p:nvPr/>
            </p:nvSpPr>
            <p:spPr>
              <a:xfrm rot="20335453">
                <a:off x="6114629" y="203619"/>
                <a:ext cx="1397001" cy="1422034"/>
              </a:xfrm>
              <a:prstGeom prst="ellipse">
                <a:avLst/>
              </a:prstGeom>
              <a:solidFill>
                <a:srgbClr val="DECA60">
                  <a:alpha val="22040"/>
                </a:srgbClr>
              </a:solidFill>
              <a:ln w="12700" cap="flat">
                <a:solidFill>
                  <a:srgbClr val="ECDDFA">
                    <a:alpha val="44388"/>
                  </a:srgb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25" name="Soziales">
            <a:extLst>
              <a:ext uri="{FF2B5EF4-FFF2-40B4-BE49-F238E27FC236}">
                <a16:creationId xmlns:a16="http://schemas.microsoft.com/office/drawing/2014/main" id="{8B1347FE-07FB-4B79-BDD0-280D18C30C1C}"/>
              </a:ext>
            </a:extLst>
          </p:cNvPr>
          <p:cNvSpPr txBox="1"/>
          <p:nvPr/>
        </p:nvSpPr>
        <p:spPr>
          <a:xfrm>
            <a:off x="9700949" y="3429000"/>
            <a:ext cx="144654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 spc="120">
                <a:solidFill>
                  <a:srgbClr val="AA45DA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000" b="1" dirty="0" err="1"/>
              <a:t>Soziales</a:t>
            </a:r>
            <a:endParaRPr sz="2000" b="1" dirty="0"/>
          </a:p>
        </p:txBody>
      </p:sp>
      <p:sp>
        <p:nvSpPr>
          <p:cNvPr id="27" name="Kultur">
            <a:extLst>
              <a:ext uri="{FF2B5EF4-FFF2-40B4-BE49-F238E27FC236}">
                <a16:creationId xmlns:a16="http://schemas.microsoft.com/office/drawing/2014/main" id="{62796CF1-603E-425F-88F9-103C86B8E788}"/>
              </a:ext>
            </a:extLst>
          </p:cNvPr>
          <p:cNvSpPr txBox="1"/>
          <p:nvPr/>
        </p:nvSpPr>
        <p:spPr>
          <a:xfrm>
            <a:off x="7888274" y="1554928"/>
            <a:ext cx="110799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 spc="120">
                <a:solidFill>
                  <a:srgbClr val="B5AB55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000" b="1" dirty="0"/>
              <a:t>Kultur</a:t>
            </a:r>
          </a:p>
        </p:txBody>
      </p:sp>
      <p:sp>
        <p:nvSpPr>
          <p:cNvPr id="28" name="Ökonomie">
            <a:extLst>
              <a:ext uri="{FF2B5EF4-FFF2-40B4-BE49-F238E27FC236}">
                <a16:creationId xmlns:a16="http://schemas.microsoft.com/office/drawing/2014/main" id="{52A8B42F-61DD-4787-B98B-1391248C7E3D}"/>
              </a:ext>
            </a:extLst>
          </p:cNvPr>
          <p:cNvSpPr txBox="1"/>
          <p:nvPr/>
        </p:nvSpPr>
        <p:spPr>
          <a:xfrm>
            <a:off x="1215440" y="3951319"/>
            <a:ext cx="144654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 spc="120">
                <a:solidFill>
                  <a:schemeClr val="accent5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000" b="1" dirty="0" err="1"/>
              <a:t>Ökonomie</a:t>
            </a:r>
            <a:endParaRPr sz="2000" b="1" dirty="0"/>
          </a:p>
        </p:txBody>
      </p:sp>
      <p:sp>
        <p:nvSpPr>
          <p:cNvPr id="29" name="Ökologie">
            <a:extLst>
              <a:ext uri="{FF2B5EF4-FFF2-40B4-BE49-F238E27FC236}">
                <a16:creationId xmlns:a16="http://schemas.microsoft.com/office/drawing/2014/main" id="{E2310D52-CCD4-4111-9C66-D5BC08B01C52}"/>
              </a:ext>
            </a:extLst>
          </p:cNvPr>
          <p:cNvSpPr txBox="1"/>
          <p:nvPr/>
        </p:nvSpPr>
        <p:spPr>
          <a:xfrm>
            <a:off x="285196" y="5751193"/>
            <a:ext cx="144654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 spc="120">
                <a:solidFill>
                  <a:schemeClr val="accent6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000" b="1" dirty="0" err="1"/>
              <a:t>Ökologie</a:t>
            </a:r>
            <a:endParaRPr sz="2000" b="1" dirty="0"/>
          </a:p>
        </p:txBody>
      </p:sp>
      <p:sp>
        <p:nvSpPr>
          <p:cNvPr id="30" name="Politik">
            <a:extLst>
              <a:ext uri="{FF2B5EF4-FFF2-40B4-BE49-F238E27FC236}">
                <a16:creationId xmlns:a16="http://schemas.microsoft.com/office/drawing/2014/main" id="{A597B43B-59BA-47BB-8DFC-233501E1835B}"/>
              </a:ext>
            </a:extLst>
          </p:cNvPr>
          <p:cNvSpPr txBox="1"/>
          <p:nvPr/>
        </p:nvSpPr>
        <p:spPr>
          <a:xfrm>
            <a:off x="2125119" y="5753814"/>
            <a:ext cx="1277271" cy="427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 spc="120">
                <a:solidFill>
                  <a:schemeClr val="accent2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000" b="1" dirty="0" err="1"/>
              <a:t>Politik</a:t>
            </a:r>
            <a:endParaRPr sz="2000" b="1" dirty="0"/>
          </a:p>
        </p:txBody>
      </p:sp>
      <p:sp>
        <p:nvSpPr>
          <p:cNvPr id="31" name="Foliennummernplatzhalter 30">
            <a:extLst>
              <a:ext uri="{FF2B5EF4-FFF2-40B4-BE49-F238E27FC236}">
                <a16:creationId xmlns:a16="http://schemas.microsoft.com/office/drawing/2014/main" id="{17D90BFC-FF1B-475D-B2C2-AD44046BD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7449" y="6444919"/>
            <a:ext cx="2743200" cy="365125"/>
          </a:xfrm>
        </p:spPr>
        <p:txBody>
          <a:bodyPr/>
          <a:lstStyle/>
          <a:p>
            <a:fld id="{C49B5A6B-5FCC-45C9-8C44-0C6D5CBEF368}" type="slidenum">
              <a:rPr lang="de-DE" smtClean="0"/>
              <a:t>7</a:t>
            </a:fld>
            <a:endParaRPr lang="de-DE" dirty="0"/>
          </a:p>
        </p:txBody>
      </p:sp>
      <p:sp>
        <p:nvSpPr>
          <p:cNvPr id="32" name="Fußzeilenplatzhalter 31">
            <a:extLst>
              <a:ext uri="{FF2B5EF4-FFF2-40B4-BE49-F238E27FC236}">
                <a16:creationId xmlns:a16="http://schemas.microsoft.com/office/drawing/2014/main" id="{A65586BC-5908-4D10-927E-99F43795D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2007" y="6444920"/>
            <a:ext cx="7749810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2048978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F92193-054B-4066-89F7-EFDDC625F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131" y="129853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de-DE" dirty="0"/>
              <a:t>Individuelle </a:t>
            </a:r>
            <a:r>
              <a:rPr lang="de-DE" dirty="0" err="1"/>
              <a:t>Lernendenantworten</a:t>
            </a:r>
            <a:r>
              <a:rPr lang="de-DE" dirty="0"/>
              <a:t>, z.B.: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3B0C2C0-2E0F-45A5-9AC0-ECBEDD38A556}"/>
              </a:ext>
            </a:extLst>
          </p:cNvPr>
          <p:cNvSpPr txBox="1"/>
          <p:nvPr/>
        </p:nvSpPr>
        <p:spPr>
          <a:xfrm>
            <a:off x="7127421" y="1589210"/>
            <a:ext cx="50645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Gesellschaftlich sollten wir…</a:t>
            </a:r>
            <a:r>
              <a:rPr lang="de-DE" sz="1800" i="1" dirty="0"/>
              <a:t>sozial schwächere bei der CO</a:t>
            </a:r>
            <a:r>
              <a:rPr lang="de-DE" sz="1800" i="1" baseline="-25000" dirty="0"/>
              <a:t>2</a:t>
            </a:r>
            <a:r>
              <a:rPr lang="de-DE" sz="1800" i="1" dirty="0"/>
              <a:t>-Steuer entlasten und finanziell besser gestellte Personen mehr involvieren.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122753F-C408-40BB-A553-B99C81DF5886}"/>
              </a:ext>
            </a:extLst>
          </p:cNvPr>
          <p:cNvSpPr txBox="1"/>
          <p:nvPr/>
        </p:nvSpPr>
        <p:spPr>
          <a:xfrm>
            <a:off x="7127421" y="2952784"/>
            <a:ext cx="43343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Ich kann in meinem Alltag…</a:t>
            </a:r>
            <a:r>
              <a:rPr lang="de-DE" sz="1800" i="1" dirty="0"/>
              <a:t>auf meinen CO</a:t>
            </a:r>
            <a:r>
              <a:rPr lang="de-DE" sz="1800" i="1" baseline="-25000" dirty="0"/>
              <a:t>2</a:t>
            </a:r>
            <a:r>
              <a:rPr lang="de-DE" sz="1800" i="1" dirty="0"/>
              <a:t>-Fußabdruck achten und z.B. mein Mobilitätsverhalten anpassen.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45C5BFE-9736-466D-8904-4657F43722DB}"/>
              </a:ext>
            </a:extLst>
          </p:cNvPr>
          <p:cNvSpPr txBox="1"/>
          <p:nvPr/>
        </p:nvSpPr>
        <p:spPr>
          <a:xfrm>
            <a:off x="314131" y="158200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Die Wirtschaft könnte…</a:t>
            </a:r>
            <a:r>
              <a:rPr lang="de-DE" sz="1800" i="1" dirty="0"/>
              <a:t>mehr Technologien wie Post-</a:t>
            </a:r>
            <a:r>
              <a:rPr lang="de-DE" sz="1800" i="1" dirty="0" err="1"/>
              <a:t>Combustion</a:t>
            </a:r>
            <a:r>
              <a:rPr lang="de-DE" sz="1800" i="1" dirty="0"/>
              <a:t> Capture etablieren, um prozessbedingte Emissionen zu reduzieren.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0A4409B-50BA-44E7-A2C2-BC62FE2119DE}"/>
              </a:ext>
            </a:extLst>
          </p:cNvPr>
          <p:cNvSpPr txBox="1"/>
          <p:nvPr/>
        </p:nvSpPr>
        <p:spPr>
          <a:xfrm>
            <a:off x="238191" y="271067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Im Bereich Umwelt könnte man…</a:t>
            </a:r>
            <a:r>
              <a:rPr lang="de-DE" sz="1800" i="1" dirty="0"/>
              <a:t>stärker darauf achten weniger Kohlenstoffdioxid zu emittieren. Bei der Etablierung von Speicherstätten für CCS sollte ausführlich geologisch evaluiert und überwacht werden.</a:t>
            </a:r>
            <a:endParaRPr lang="de-DE" sz="18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EBCF55A-F564-4613-9BC9-1157A107B901}"/>
              </a:ext>
            </a:extLst>
          </p:cNvPr>
          <p:cNvSpPr txBox="1"/>
          <p:nvPr/>
        </p:nvSpPr>
        <p:spPr>
          <a:xfrm>
            <a:off x="238191" y="4164179"/>
            <a:ext cx="64256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Die Politik könnte…</a:t>
            </a:r>
            <a:r>
              <a:rPr lang="de-DE" sz="1800" i="1" dirty="0"/>
              <a:t>Unternehmen verpflichten Maßnahmen zur Emissionsreduktion zu ergreifen (CO</a:t>
            </a:r>
            <a:r>
              <a:rPr lang="de-DE" sz="1800" i="1" baseline="-25000" dirty="0"/>
              <a:t>2</a:t>
            </a:r>
            <a:r>
              <a:rPr lang="de-DE" sz="1800" i="1" dirty="0"/>
              <a:t>-Bepreisung).</a:t>
            </a:r>
            <a:endParaRPr lang="de-DE" sz="1800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C343A315-628E-4CE5-933B-AFB7F028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5A6B-5FCC-45C9-8C44-0C6D5CBEF368}" type="slidenum">
              <a:rPr lang="de-DE" smtClean="0"/>
              <a:t>8</a:t>
            </a:fld>
            <a:endParaRPr lang="de-DE"/>
          </a:p>
        </p:txBody>
      </p:sp>
      <p:sp>
        <p:nvSpPr>
          <p:cNvPr id="21" name="Fußzeilenplatzhalter 20">
            <a:extLst>
              <a:ext uri="{FF2B5EF4-FFF2-40B4-BE49-F238E27FC236}">
                <a16:creationId xmlns:a16="http://schemas.microsoft.com/office/drawing/2014/main" id="{71B8DF22-FC1A-4027-A13F-945463B0C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0467" y="6356349"/>
            <a:ext cx="7214118" cy="365125"/>
          </a:xfrm>
        </p:spPr>
        <p:txBody>
          <a:bodyPr/>
          <a:lstStyle/>
          <a:p>
            <a:r>
              <a:rPr lang="de-DE" dirty="0"/>
              <a:t>© Dr. Elisabeth Kiesling AOR‘, AK Bohrmann-Linde, Didaktik der Chemie, Bergische Universität Wuppertal, 2026. </a:t>
            </a:r>
          </a:p>
        </p:txBody>
      </p:sp>
    </p:spTree>
    <p:extLst>
      <p:ext uri="{BB962C8B-B14F-4D97-AF65-F5344CB8AC3E}">
        <p14:creationId xmlns:p14="http://schemas.microsoft.com/office/powerpoint/2010/main" val="467626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</Words>
  <Application>Microsoft Office PowerPoint</Application>
  <PresentationFormat>Breitbild</PresentationFormat>
  <Paragraphs>77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American Typewriter</vt:lpstr>
      <vt:lpstr>Arial</vt:lpstr>
      <vt:lpstr>Bradley Hand ITC TT-Bold</vt:lpstr>
      <vt:lpstr>Calibri</vt:lpstr>
      <vt:lpstr>Calibri Light</vt:lpstr>
      <vt:lpstr>Times New Roman</vt:lpstr>
      <vt:lpstr>Office</vt:lpstr>
      <vt:lpstr>Benutzerdefiniertes Design</vt:lpstr>
      <vt:lpstr>PowerPoint-Präsentation</vt:lpstr>
      <vt:lpstr>PowerPoint-Präsentation</vt:lpstr>
      <vt:lpstr>Vereinfachte Carbon Capture and Storage Prozesskette im Überblick</vt:lpstr>
      <vt:lpstr>Was ist eine SOCME?</vt:lpstr>
      <vt:lpstr>PowerPoint-Präsentation</vt:lpstr>
      <vt:lpstr>PowerPoint-Präsentation</vt:lpstr>
      <vt:lpstr>PowerPoint-Präsentation</vt:lpstr>
      <vt:lpstr>Individuelle Lernendenantworten, z.B.: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Kurzreihe</dc:title>
  <dc:creator>Elli</dc:creator>
  <cp:lastModifiedBy>Elli</cp:lastModifiedBy>
  <cp:revision>23</cp:revision>
  <dcterms:created xsi:type="dcterms:W3CDTF">2026-03-27T11:00:59Z</dcterms:created>
  <dcterms:modified xsi:type="dcterms:W3CDTF">2026-03-27T12:59:14Z</dcterms:modified>
</cp:coreProperties>
</file>